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256" r:id="rId2"/>
    <p:sldId id="290" r:id="rId3"/>
    <p:sldId id="286" r:id="rId4"/>
    <p:sldId id="274" r:id="rId5"/>
    <p:sldId id="275" r:id="rId6"/>
    <p:sldId id="276" r:id="rId7"/>
    <p:sldId id="277" r:id="rId8"/>
    <p:sldId id="257" r:id="rId9"/>
    <p:sldId id="287" r:id="rId10"/>
    <p:sldId id="278" r:id="rId11"/>
    <p:sldId id="284" r:id="rId12"/>
    <p:sldId id="280" r:id="rId13"/>
    <p:sldId id="281" r:id="rId14"/>
    <p:sldId id="282" r:id="rId15"/>
    <p:sldId id="285" r:id="rId16"/>
    <p:sldId id="283" r:id="rId17"/>
    <p:sldId id="289" r:id="rId18"/>
    <p:sldId id="265" r:id="rId19"/>
    <p:sldId id="271" r:id="rId20"/>
    <p:sldId id="266" r:id="rId21"/>
    <p:sldId id="288"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470"/>
    <a:srgbClr val="00AAA7"/>
    <a:srgbClr val="009A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62" autoAdjust="0"/>
    <p:restoredTop sz="64426" autoAdjust="0"/>
  </p:normalViewPr>
  <p:slideViewPr>
    <p:cSldViewPr snapToGrid="0">
      <p:cViewPr varScale="1">
        <p:scale>
          <a:sx n="68" d="100"/>
          <a:sy n="68" d="100"/>
        </p:scale>
        <p:origin x="984" y="48"/>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3CDB5-E06A-44D8-95AE-B90958F409FC}" type="datetimeFigureOut">
              <a:rPr lang="en-US" smtClean="0"/>
              <a:t>9/14/2022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61DCA0-EA5B-40AF-B6FE-AD6C6DAB16C9}" type="slidenum">
              <a:rPr lang="en-US" smtClean="0"/>
              <a:t>‹Nr.›</a:t>
            </a:fld>
            <a:endParaRPr lang="en-US"/>
          </a:p>
        </p:txBody>
      </p:sp>
    </p:spTree>
    <p:extLst>
      <p:ext uri="{BB962C8B-B14F-4D97-AF65-F5344CB8AC3E}">
        <p14:creationId xmlns:p14="http://schemas.microsoft.com/office/powerpoint/2010/main" val="1572315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18-20 minutes</a:t>
            </a:r>
          </a:p>
          <a:p>
            <a:r>
              <a:rPr lang="en-US" dirty="0"/>
              <a:t>Motivation (5)</a:t>
            </a:r>
          </a:p>
          <a:p>
            <a:r>
              <a:rPr lang="en-US" dirty="0"/>
              <a:t>Complexity Reduction (3)</a:t>
            </a:r>
          </a:p>
          <a:p>
            <a:r>
              <a:rPr lang="en-US" dirty="0"/>
              <a:t>Modularization (3)</a:t>
            </a:r>
          </a:p>
          <a:p>
            <a:r>
              <a:rPr lang="en-US" dirty="0"/>
              <a:t>Versioned Dependency Management (3)</a:t>
            </a:r>
          </a:p>
          <a:p>
            <a:r>
              <a:rPr lang="en-US" dirty="0"/>
              <a:t>Conclusion (5)</a:t>
            </a:r>
          </a:p>
          <a:p>
            <a:endParaRPr lang="de-DE" dirty="0"/>
          </a:p>
          <a:p>
            <a:r>
              <a:rPr lang="en-US" sz="1200" b="0" kern="1200" dirty="0">
                <a:solidFill>
                  <a:schemeClr val="tx1"/>
                </a:solidFill>
                <a:effectLst/>
                <a:latin typeface="+mn-lt"/>
                <a:ea typeface="+mn-ea"/>
                <a:cs typeface="+mn-cs"/>
              </a:rPr>
              <a:t>Welcome to the talk about our paper: "In Three Steps to Software Product Lines: a Practical Example from the Automotive Industry".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My name is Karsten and that's my dear colleague and friend Matthias and we are members of the Rhine-Main-Team of the German automotive</a:t>
            </a:r>
            <a:r>
              <a:rPr lang="en-US" sz="1200" b="0" kern="1200" baseline="0" dirty="0">
                <a:solidFill>
                  <a:schemeClr val="tx1"/>
                </a:solidFill>
                <a:effectLst/>
                <a:latin typeface="+mn-lt"/>
                <a:ea typeface="+mn-ea"/>
                <a:cs typeface="+mn-cs"/>
              </a:rPr>
              <a:t> supplier</a:t>
            </a:r>
            <a:r>
              <a:rPr lang="en-US" sz="1200" b="0" kern="1200" dirty="0">
                <a:solidFill>
                  <a:schemeClr val="tx1"/>
                </a:solidFill>
                <a:effectLst/>
                <a:latin typeface="+mn-lt"/>
                <a:ea typeface="+mn-ea"/>
                <a:cs typeface="+mn-cs"/>
              </a:rPr>
              <a:t> Marquardt.</a:t>
            </a:r>
          </a:p>
          <a:p>
            <a:endParaRPr lang="en-US" dirty="0"/>
          </a:p>
        </p:txBody>
      </p:sp>
      <p:sp>
        <p:nvSpPr>
          <p:cNvPr id="4" name="Slide Number Placeholder 3"/>
          <p:cNvSpPr>
            <a:spLocks noGrp="1"/>
          </p:cNvSpPr>
          <p:nvPr>
            <p:ph type="sldNum" sz="quarter" idx="10"/>
          </p:nvPr>
        </p:nvSpPr>
        <p:spPr/>
        <p:txBody>
          <a:bodyPr/>
          <a:lstStyle/>
          <a:p>
            <a:fld id="{6861DCA0-EA5B-40AF-B6FE-AD6C6DAB16C9}" type="slidenum">
              <a:rPr lang="en-US" smtClean="0"/>
              <a:t>1</a:t>
            </a:fld>
            <a:endParaRPr lang="en-US"/>
          </a:p>
        </p:txBody>
      </p:sp>
    </p:spTree>
    <p:extLst>
      <p:ext uri="{BB962C8B-B14F-4D97-AF65-F5344CB8AC3E}">
        <p14:creationId xmlns:p14="http://schemas.microsoft.com/office/powerpoint/2010/main" val="2220114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box shown here represents the Software Product Line repository of the sensor cluster product.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a </a:t>
            </a:r>
            <a:r>
              <a:rPr lang="en-US" sz="1200" b="0" kern="1200" dirty="0" err="1">
                <a:solidFill>
                  <a:schemeClr val="tx1"/>
                </a:solidFill>
                <a:effectLst/>
                <a:latin typeface="+mn-lt"/>
                <a:ea typeface="+mn-ea"/>
                <a:cs typeface="+mn-cs"/>
              </a:rPr>
              <a:t>Git</a:t>
            </a:r>
            <a:r>
              <a:rPr lang="en-US" sz="1200" b="0" kern="1200" dirty="0">
                <a:solidFill>
                  <a:schemeClr val="tx1"/>
                </a:solidFill>
                <a:effectLst/>
                <a:latin typeface="+mn-lt"/>
                <a:ea typeface="+mn-ea"/>
                <a:cs typeface="+mn-cs"/>
              </a:rPr>
              <a:t> repository on a </a:t>
            </a:r>
            <a:r>
              <a:rPr lang="en-US" sz="1200" b="0" kern="1200" dirty="0" err="1">
                <a:solidFill>
                  <a:schemeClr val="tx1"/>
                </a:solidFill>
                <a:effectLst/>
                <a:latin typeface="+mn-lt"/>
                <a:ea typeface="+mn-ea"/>
                <a:cs typeface="+mn-cs"/>
              </a:rPr>
              <a:t>BitBucket</a:t>
            </a:r>
            <a:r>
              <a:rPr lang="en-US" sz="1200" b="0" kern="1200" dirty="0">
                <a:solidFill>
                  <a:schemeClr val="tx1"/>
                </a:solidFill>
                <a:effectLst/>
                <a:latin typeface="+mn-lt"/>
                <a:ea typeface="+mn-ea"/>
                <a:cs typeface="+mn-cs"/>
              </a:rPr>
              <a:t> server with each compartment of the box holding a legacy source code folder and a variant configuration of one single variant.</a:t>
            </a:r>
          </a:p>
          <a:p>
            <a:br>
              <a:rPr lang="en-US"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The </a:t>
            </a:r>
            <a:r>
              <a:rPr lang="de-DE" sz="1200" b="0" kern="1200" dirty="0" err="1">
                <a:solidFill>
                  <a:schemeClr val="tx1"/>
                </a:solidFill>
                <a:effectLst/>
                <a:latin typeface="+mn-lt"/>
                <a:ea typeface="+mn-ea"/>
                <a:cs typeface="+mn-cs"/>
              </a:rPr>
              <a:t>complexity</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reduction</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is</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visible</a:t>
            </a:r>
            <a:r>
              <a:rPr lang="de-DE" sz="1200" b="0" kern="1200" baseline="0" dirty="0">
                <a:solidFill>
                  <a:schemeClr val="tx1"/>
                </a:solidFill>
                <a:effectLst/>
                <a:latin typeface="+mn-lt"/>
                <a:ea typeface="+mn-ea"/>
                <a:cs typeface="+mn-cs"/>
              </a:rPr>
              <a:t> </a:t>
            </a:r>
            <a:r>
              <a:rPr lang="de-DE" sz="1200" b="0" kern="1200" baseline="0" dirty="0" err="1">
                <a:solidFill>
                  <a:schemeClr val="tx1"/>
                </a:solidFill>
                <a:effectLst/>
                <a:latin typeface="+mn-lt"/>
                <a:ea typeface="+mn-ea"/>
                <a:cs typeface="+mn-cs"/>
              </a:rPr>
              <a:t>as</a:t>
            </a:r>
            <a:r>
              <a:rPr lang="de-DE" sz="1200" b="0" kern="1200" baseline="0" dirty="0">
                <a:solidFill>
                  <a:schemeClr val="tx1"/>
                </a:solidFill>
                <a:effectLst/>
                <a:latin typeface="+mn-lt"/>
                <a:ea typeface="+mn-ea"/>
                <a:cs typeface="+mn-cs"/>
              </a:rPr>
              <a:t> </a:t>
            </a:r>
            <a:r>
              <a:rPr lang="de-DE" sz="1200" b="0" kern="1200" baseline="0" dirty="0" err="1">
                <a:solidFill>
                  <a:schemeClr val="tx1"/>
                </a:solidFill>
                <a:effectLst/>
                <a:latin typeface="+mn-lt"/>
                <a:ea typeface="+mn-ea"/>
                <a:cs typeface="+mn-cs"/>
              </a:rPr>
              <a:t>well</a:t>
            </a:r>
            <a:r>
              <a:rPr lang="de-DE" sz="1200" b="0" kern="1200" baseline="0" dirty="0">
                <a:solidFill>
                  <a:schemeClr val="tx1"/>
                </a:solidFill>
                <a:effectLst/>
                <a:latin typeface="+mn-lt"/>
                <a:ea typeface="+mn-ea"/>
                <a:cs typeface="+mn-cs"/>
              </a:rPr>
              <a:t>: I </a:t>
            </a:r>
            <a:r>
              <a:rPr lang="de-DE" sz="1200" b="0" kern="1200" baseline="0" dirty="0" err="1">
                <a:solidFill>
                  <a:schemeClr val="tx1"/>
                </a:solidFill>
                <a:effectLst/>
                <a:latin typeface="+mn-lt"/>
                <a:ea typeface="+mn-ea"/>
                <a:cs typeface="+mn-cs"/>
              </a:rPr>
              <a:t>have</a:t>
            </a:r>
            <a:r>
              <a:rPr lang="de-DE" sz="1200" b="0" kern="1200" baseline="0" dirty="0">
                <a:solidFill>
                  <a:schemeClr val="tx1"/>
                </a:solidFill>
                <a:effectLst/>
                <a:latin typeface="+mn-lt"/>
                <a:ea typeface="+mn-ea"/>
                <a:cs typeface="+mn-cs"/>
              </a:rPr>
              <a:t> </a:t>
            </a:r>
            <a:r>
              <a:rPr lang="de-DE" sz="1200" b="0" kern="1200" baseline="0" dirty="0" err="1">
                <a:solidFill>
                  <a:schemeClr val="tx1"/>
                </a:solidFill>
                <a:effectLst/>
                <a:latin typeface="+mn-lt"/>
                <a:ea typeface="+mn-ea"/>
                <a:cs typeface="+mn-cs"/>
              </a:rPr>
              <a:t>everything</a:t>
            </a:r>
            <a:r>
              <a:rPr lang="de-DE" sz="1200" b="0" kern="1200" baseline="0" dirty="0">
                <a:solidFill>
                  <a:schemeClr val="tx1"/>
                </a:solidFill>
                <a:effectLst/>
                <a:latin typeface="+mn-lt"/>
                <a:ea typeface="+mn-ea"/>
                <a:cs typeface="+mn-cs"/>
              </a:rPr>
              <a:t> in </a:t>
            </a:r>
            <a:r>
              <a:rPr lang="de-DE" sz="1200" b="0" kern="1200" baseline="0" dirty="0" err="1">
                <a:solidFill>
                  <a:schemeClr val="tx1"/>
                </a:solidFill>
                <a:effectLst/>
                <a:latin typeface="+mn-lt"/>
                <a:ea typeface="+mn-ea"/>
                <a:cs typeface="+mn-cs"/>
              </a:rPr>
              <a:t>one</a:t>
            </a:r>
            <a:r>
              <a:rPr lang="de-DE" sz="1200" b="0" kern="1200" baseline="0" dirty="0">
                <a:solidFill>
                  <a:schemeClr val="tx1"/>
                </a:solidFill>
                <a:effectLst/>
                <a:latin typeface="+mn-lt"/>
                <a:ea typeface="+mn-ea"/>
                <a:cs typeface="+mn-cs"/>
              </a:rPr>
              <a:t> </a:t>
            </a:r>
            <a:r>
              <a:rPr lang="de-DE" sz="1200" b="0" kern="1200" baseline="0" dirty="0" err="1">
                <a:solidFill>
                  <a:schemeClr val="tx1"/>
                </a:solidFill>
                <a:effectLst/>
                <a:latin typeface="+mn-lt"/>
                <a:ea typeface="+mn-ea"/>
                <a:cs typeface="+mn-cs"/>
              </a:rPr>
              <a:t>single</a:t>
            </a:r>
            <a:r>
              <a:rPr lang="de-DE" sz="1200" b="0" kern="1200" baseline="0" dirty="0">
                <a:solidFill>
                  <a:schemeClr val="tx1"/>
                </a:solidFill>
                <a:effectLst/>
                <a:latin typeface="+mn-lt"/>
                <a:ea typeface="+mn-ea"/>
                <a:cs typeface="+mn-cs"/>
              </a:rPr>
              <a:t> box </a:t>
            </a:r>
            <a:r>
              <a:rPr lang="de-DE" sz="1200" b="0" kern="1200" baseline="0" dirty="0" err="1">
                <a:solidFill>
                  <a:schemeClr val="tx1"/>
                </a:solidFill>
                <a:effectLst/>
                <a:latin typeface="+mn-lt"/>
                <a:ea typeface="+mn-ea"/>
                <a:cs typeface="+mn-cs"/>
              </a:rPr>
              <a:t>that</a:t>
            </a:r>
            <a:r>
              <a:rPr lang="de-DE" sz="1200" b="0" kern="1200" baseline="0" dirty="0">
                <a:solidFill>
                  <a:schemeClr val="tx1"/>
                </a:solidFill>
                <a:effectLst/>
                <a:latin typeface="+mn-lt"/>
                <a:ea typeface="+mn-ea"/>
                <a:cs typeface="+mn-cs"/>
              </a:rPr>
              <a:t> </a:t>
            </a:r>
            <a:r>
              <a:rPr lang="de-DE" sz="1200" b="0" kern="1200" baseline="0" dirty="0" err="1">
                <a:solidFill>
                  <a:schemeClr val="tx1"/>
                </a:solidFill>
                <a:effectLst/>
                <a:latin typeface="+mn-lt"/>
                <a:ea typeface="+mn-ea"/>
                <a:cs typeface="+mn-cs"/>
              </a:rPr>
              <a:t>is</a:t>
            </a:r>
            <a:r>
              <a:rPr lang="de-DE" sz="1200" b="0" kern="1200" baseline="0" dirty="0">
                <a:solidFill>
                  <a:schemeClr val="tx1"/>
                </a:solidFill>
                <a:effectLst/>
                <a:latin typeface="+mn-lt"/>
                <a:ea typeface="+mn-ea"/>
                <a:cs typeface="+mn-cs"/>
              </a:rPr>
              <a:t> easy </a:t>
            </a:r>
            <a:r>
              <a:rPr lang="de-DE" sz="1200" b="0" kern="1200" baseline="0" dirty="0" err="1">
                <a:solidFill>
                  <a:schemeClr val="tx1"/>
                </a:solidFill>
                <a:effectLst/>
                <a:latin typeface="+mn-lt"/>
                <a:ea typeface="+mn-ea"/>
                <a:cs typeface="+mn-cs"/>
              </a:rPr>
              <a:t>to</a:t>
            </a:r>
            <a:r>
              <a:rPr lang="de-DE" sz="1200" b="0" kern="1200" baseline="0" dirty="0">
                <a:solidFill>
                  <a:schemeClr val="tx1"/>
                </a:solidFill>
                <a:effectLst/>
                <a:latin typeface="+mn-lt"/>
                <a:ea typeface="+mn-ea"/>
                <a:cs typeface="+mn-cs"/>
              </a:rPr>
              <a:t> carry </a:t>
            </a:r>
            <a:r>
              <a:rPr lang="de-DE" sz="1200" b="0" kern="1200" baseline="0" dirty="0" err="1">
                <a:solidFill>
                  <a:schemeClr val="tx1"/>
                </a:solidFill>
                <a:effectLst/>
                <a:latin typeface="+mn-lt"/>
                <a:ea typeface="+mn-ea"/>
                <a:cs typeface="+mn-cs"/>
              </a:rPr>
              <a:t>compared</a:t>
            </a:r>
            <a:r>
              <a:rPr lang="de-DE" sz="1200" b="0" kern="1200" baseline="0" dirty="0">
                <a:solidFill>
                  <a:schemeClr val="tx1"/>
                </a:solidFill>
                <a:effectLst/>
                <a:latin typeface="+mn-lt"/>
                <a:ea typeface="+mn-ea"/>
                <a:cs typeface="+mn-cs"/>
              </a:rPr>
              <a:t> </a:t>
            </a:r>
            <a:r>
              <a:rPr lang="de-DE" sz="1200" b="0" kern="1200" baseline="0" dirty="0" err="1">
                <a:solidFill>
                  <a:schemeClr val="tx1"/>
                </a:solidFill>
                <a:effectLst/>
                <a:latin typeface="+mn-lt"/>
                <a:ea typeface="+mn-ea"/>
                <a:cs typeface="+mn-cs"/>
              </a:rPr>
              <a:t>to</a:t>
            </a:r>
            <a:r>
              <a:rPr lang="de-DE" sz="1200" b="0" kern="1200" baseline="0" dirty="0">
                <a:solidFill>
                  <a:schemeClr val="tx1"/>
                </a:solidFill>
                <a:effectLst/>
                <a:latin typeface="+mn-lt"/>
                <a:ea typeface="+mn-ea"/>
                <a:cs typeface="+mn-cs"/>
              </a:rPr>
              <a:t> 15 </a:t>
            </a:r>
            <a:r>
              <a:rPr lang="de-DE" sz="1200" b="0" kern="1200" baseline="0" dirty="0" err="1">
                <a:solidFill>
                  <a:schemeClr val="tx1"/>
                </a:solidFill>
                <a:effectLst/>
                <a:latin typeface="+mn-lt"/>
                <a:ea typeface="+mn-ea"/>
                <a:cs typeface="+mn-cs"/>
              </a:rPr>
              <a:t>glasses</a:t>
            </a:r>
            <a:r>
              <a:rPr lang="de-DE" sz="1200" b="0" kern="1200" baseline="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Nevertheless this step has a high impact on the workflow for SW developers already.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At the same time we introduce a new SCM system, a new build system and a new Continuous</a:t>
            </a:r>
            <a:r>
              <a:rPr lang="en-US" sz="1200" b="0" kern="1200" baseline="0" dirty="0">
                <a:solidFill>
                  <a:schemeClr val="tx1"/>
                </a:solidFill>
                <a:effectLst/>
                <a:latin typeface="+mn-lt"/>
                <a:ea typeface="+mn-ea"/>
                <a:cs typeface="+mn-cs"/>
              </a:rPr>
              <a:t> Integration</a:t>
            </a:r>
            <a:r>
              <a:rPr lang="en-US" sz="1200" b="0" kern="1200" dirty="0">
                <a:solidFill>
                  <a:schemeClr val="tx1"/>
                </a:solidFill>
                <a:effectLst/>
                <a:latin typeface="+mn-lt"/>
                <a:ea typeface="+mn-ea"/>
                <a:cs typeface="+mn-cs"/>
              </a:rPr>
              <a:t> environment.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execution of this step for one project can be planned and done independently of the others and with the project‘s pace and time schedule.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Now I will hand over to Matthias explaining you the consecutive steps in details. Matthias: your stage ...</a:t>
            </a:r>
          </a:p>
        </p:txBody>
      </p:sp>
      <p:sp>
        <p:nvSpPr>
          <p:cNvPr id="4" name="Slide Number Placeholder 3"/>
          <p:cNvSpPr>
            <a:spLocks noGrp="1"/>
          </p:cNvSpPr>
          <p:nvPr>
            <p:ph type="sldNum" sz="quarter" idx="10"/>
          </p:nvPr>
        </p:nvSpPr>
        <p:spPr/>
        <p:txBody>
          <a:bodyPr/>
          <a:lstStyle/>
          <a:p>
            <a:fld id="{74AE32A7-20EC-42B9-8F17-6643B52376A6}" type="slidenum">
              <a:rPr lang="en-US" smtClean="0"/>
              <a:t>10</a:t>
            </a:fld>
            <a:endParaRPr lang="en-US"/>
          </a:p>
        </p:txBody>
      </p:sp>
    </p:spTree>
    <p:extLst>
      <p:ext uri="{BB962C8B-B14F-4D97-AF65-F5344CB8AC3E}">
        <p14:creationId xmlns:p14="http://schemas.microsoft.com/office/powerpoint/2010/main" val="3225964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The next step is Modularization, in other words we propose switching from a project to a product structure by identifying standard SW components and their variants.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 defined 3 stages as part of this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First we migrate from legacy components to product components without any source code change.</a:t>
            </a: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Rather than having variants holding all their components, it is now components taking care of their variants.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Each variant of a SW component is still project specific, but SW component variants are now in the same folder.</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Each component can be moved to the product structure incrementally, component by component.</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a:t>
            </a:r>
            <a:r>
              <a:rPr lang="en-US" sz="1200" b="0" kern="1200" baseline="0" dirty="0">
                <a:solidFill>
                  <a:schemeClr val="tx1"/>
                </a:solidFill>
                <a:effectLst/>
                <a:latin typeface="+mn-lt"/>
                <a:ea typeface="+mn-ea"/>
                <a:cs typeface="+mn-cs"/>
              </a:rPr>
              <a:t> the nex</a:t>
            </a:r>
            <a:r>
              <a:rPr lang="en-US" sz="1200" b="0" kern="1200" dirty="0">
                <a:solidFill>
                  <a:schemeClr val="tx1"/>
                </a:solidFill>
                <a:effectLst/>
                <a:latin typeface="+mn-lt"/>
                <a:ea typeface="+mn-ea"/>
                <a:cs typeface="+mn-cs"/>
              </a:rPr>
              <a:t>t stage we remove duplicates.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Two components are considered duplicates if their contents are identical.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Like this we introduce a big advantage of SPLs: reuse, and with this a reduction of components.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shall reduce workload and the risk of accidentally producing new variants.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final stage of Modularization is making components configurable by identifying core assets</a:t>
            </a:r>
            <a:r>
              <a:rPr lang="en-US" sz="1200" b="0" kern="1200" baseline="0" dirty="0">
                <a:solidFill>
                  <a:schemeClr val="tx1"/>
                </a:solidFill>
                <a:effectLst/>
                <a:latin typeface="+mn-lt"/>
                <a:ea typeface="+mn-ea"/>
                <a:cs typeface="+mn-cs"/>
              </a:rPr>
              <a:t> and variant specific functionalities.</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Therefore we changed the variant names to reflect configurable SW components that are not project specific anymore.</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step is still focusing on the space dimension of SPLs.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Remember: SPLs have at least 2 dimensions, one for space and one for time.</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861DCA0-EA5B-40AF-B6FE-AD6C6DAB16C9}" type="slidenum">
              <a:rPr lang="en-US" smtClean="0"/>
              <a:t>11</a:t>
            </a:fld>
            <a:endParaRPr lang="en-US"/>
          </a:p>
        </p:txBody>
      </p:sp>
    </p:spTree>
    <p:extLst>
      <p:ext uri="{BB962C8B-B14F-4D97-AF65-F5344CB8AC3E}">
        <p14:creationId xmlns:p14="http://schemas.microsoft.com/office/powerpoint/2010/main" val="977336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our Lego example each compartment of the box is now a folder holding the different variants of a SW component.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Like this it becomes easier to compare and identify the number of variants per component and it makes further steps easier as well.</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4AE32A7-20EC-42B9-8F17-6643B52376A6}" type="slidenum">
              <a:rPr lang="en-US" smtClean="0"/>
              <a:t>12</a:t>
            </a:fld>
            <a:endParaRPr lang="en-US"/>
          </a:p>
        </p:txBody>
      </p:sp>
    </p:spTree>
    <p:extLst>
      <p:ext uri="{BB962C8B-B14F-4D97-AF65-F5344CB8AC3E}">
        <p14:creationId xmlns:p14="http://schemas.microsoft.com/office/powerpoint/2010/main" val="800686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After switching the structure we are able to identify and remove duplicate parts.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On the</a:t>
            </a:r>
            <a:r>
              <a:rPr lang="en-US" sz="1200" b="0" kern="1200" baseline="0" dirty="0">
                <a:solidFill>
                  <a:schemeClr val="tx1"/>
                </a:solidFill>
                <a:effectLst/>
                <a:latin typeface="+mn-lt"/>
                <a:ea typeface="+mn-ea"/>
                <a:cs typeface="+mn-cs"/>
              </a:rPr>
              <a:t> right side we see the discarded Lego pieces.</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With this stage we were able to reduce the number of SW components from 109 to 59.</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4AE32A7-20EC-42B9-8F17-6643B52376A6}" type="slidenum">
              <a:rPr lang="en-US" smtClean="0"/>
              <a:t>13</a:t>
            </a:fld>
            <a:endParaRPr lang="en-US"/>
          </a:p>
        </p:txBody>
      </p:sp>
    </p:spTree>
    <p:extLst>
      <p:ext uri="{BB962C8B-B14F-4D97-AF65-F5344CB8AC3E}">
        <p14:creationId xmlns:p14="http://schemas.microsoft.com/office/powerpoint/2010/main" val="1105300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final stage of Modularization is making components configurable by identifying core assets (which is represented by the shape</a:t>
            </a:r>
            <a:r>
              <a:rPr lang="en-US" sz="1200" b="0" kern="1200" baseline="0" dirty="0">
                <a:solidFill>
                  <a:schemeClr val="tx1"/>
                </a:solidFill>
                <a:effectLst/>
                <a:latin typeface="+mn-lt"/>
                <a:ea typeface="+mn-ea"/>
                <a:cs typeface="+mn-cs"/>
              </a:rPr>
              <a:t> of the Lego brick</a:t>
            </a:r>
            <a:r>
              <a:rPr lang="en-US" sz="1200" b="0" kern="1200" dirty="0">
                <a:solidFill>
                  <a:schemeClr val="tx1"/>
                </a:solidFill>
                <a:effectLst/>
                <a:latin typeface="+mn-lt"/>
                <a:ea typeface="+mn-ea"/>
                <a:cs typeface="+mn-cs"/>
              </a:rPr>
              <a:t>) and decorators (color and print).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advantages we gain with this are that different projects are able to use the same software component.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Also a change in a core asset must be done only once and is available in all variants immediately, reducing maintenance an development efforts.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rPr>
              <a:t>This final stage reduced the number of SW components from 59 to 29.</a:t>
            </a:r>
          </a:p>
          <a:p>
            <a:endParaRPr lang="de-DE" baseline="0" noProof="0" dirty="0"/>
          </a:p>
        </p:txBody>
      </p:sp>
      <p:sp>
        <p:nvSpPr>
          <p:cNvPr id="4" name="Slide Number Placeholder 3"/>
          <p:cNvSpPr>
            <a:spLocks noGrp="1"/>
          </p:cNvSpPr>
          <p:nvPr>
            <p:ph type="sldNum" sz="quarter" idx="10"/>
          </p:nvPr>
        </p:nvSpPr>
        <p:spPr/>
        <p:txBody>
          <a:bodyPr/>
          <a:lstStyle/>
          <a:p>
            <a:fld id="{74AE32A7-20EC-42B9-8F17-6643B52376A6}" type="slidenum">
              <a:rPr lang="en-US" smtClean="0"/>
              <a:t>14</a:t>
            </a:fld>
            <a:endParaRPr lang="en-US"/>
          </a:p>
        </p:txBody>
      </p:sp>
    </p:spTree>
    <p:extLst>
      <p:ext uri="{BB962C8B-B14F-4D97-AF65-F5344CB8AC3E}">
        <p14:creationId xmlns:p14="http://schemas.microsoft.com/office/powerpoint/2010/main" val="670995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While the other steps focused on the variation in space, the versioned dependency management focusses on the variation in time.</a:t>
            </a:r>
          </a:p>
          <a:p>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Git</a:t>
            </a:r>
            <a:r>
              <a:rPr lang="en-US" sz="1200" b="0" kern="1200" dirty="0">
                <a:solidFill>
                  <a:schemeClr val="tx1"/>
                </a:solidFill>
                <a:effectLst/>
                <a:latin typeface="+mn-lt"/>
                <a:ea typeface="+mn-ea"/>
                <a:cs typeface="+mn-cs"/>
              </a:rPr>
              <a:t> already has a possibility of variation in time.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commits and branches are theoretically useable as baselines.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practical problem here is that a commit is always a snapshot of the entire repository.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 is not possible to create different baselines nor different versions of individual components, only versions of the entire repository.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Furthermore if you have to apply a fix on one release branch, it might be required to apply this fix to many other branches as well.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can prevent us from maximizing reuse and can actually increase the amount of code changes, because commits and branches are independent of each other.</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is why we propose a new structure as third step for versioned dependency management.</a:t>
            </a:r>
          </a:p>
          <a:p>
            <a:endParaRPr lang="en-US" dirty="0"/>
          </a:p>
        </p:txBody>
      </p:sp>
      <p:sp>
        <p:nvSpPr>
          <p:cNvPr id="4" name="Foliennummernplatzhalter 3"/>
          <p:cNvSpPr>
            <a:spLocks noGrp="1"/>
          </p:cNvSpPr>
          <p:nvPr>
            <p:ph type="sldNum" sz="quarter" idx="10"/>
          </p:nvPr>
        </p:nvSpPr>
        <p:spPr/>
        <p:txBody>
          <a:bodyPr/>
          <a:lstStyle/>
          <a:p>
            <a:fld id="{6861DCA0-EA5B-40AF-B6FE-AD6C6DAB16C9}" type="slidenum">
              <a:rPr lang="en-US" smtClean="0"/>
              <a:t>15</a:t>
            </a:fld>
            <a:endParaRPr lang="en-US"/>
          </a:p>
        </p:txBody>
      </p:sp>
    </p:spTree>
    <p:extLst>
      <p:ext uri="{BB962C8B-B14F-4D97-AF65-F5344CB8AC3E}">
        <p14:creationId xmlns:p14="http://schemas.microsoft.com/office/powerpoint/2010/main" val="1988088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For this new structure it is required to split up the repository again.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But this time not per project anymore, but one repository per component.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What is left in the original SPL repository is a description of what and how to integrate, basically a list of references to components and a product-specific</a:t>
            </a:r>
            <a:r>
              <a:rPr lang="en-US" sz="1200" b="0" kern="1200" baseline="0" dirty="0">
                <a:solidFill>
                  <a:schemeClr val="tx1"/>
                </a:solidFill>
                <a:effectLst/>
                <a:latin typeface="+mn-lt"/>
                <a:ea typeface="+mn-ea"/>
                <a:cs typeface="+mn-cs"/>
              </a:rPr>
              <a:t> build system.</a:t>
            </a:r>
            <a:r>
              <a:rPr lang="en-US" sz="1200" b="0" kern="1200" dirty="0">
                <a:solidFill>
                  <a:schemeClr val="tx1"/>
                </a:solidFill>
                <a:effectLst/>
                <a:latin typeface="+mn-lt"/>
                <a:ea typeface="+mn-ea"/>
                <a:cs typeface="+mn-cs"/>
              </a:rPr>
              <a:t>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final step can again be done incrementally, component by component.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benefits we see with this approach are: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independent component releases and thus faster release loops,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reuse across the time dimension of our SPL,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component releases can be centrally marked as faulty in the components repository and if required print warnings during the build where they are used.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also see a cross-product component reuse on a higher level: e.g. current or voltage measurement could be used in a wide range of electronic products.</a:t>
            </a:r>
          </a:p>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861DCA0-EA5B-40AF-B6FE-AD6C6DAB16C9}" type="slidenum">
              <a:rPr lang="en-US" smtClean="0"/>
              <a:t>16</a:t>
            </a:fld>
            <a:endParaRPr lang="en-US"/>
          </a:p>
        </p:txBody>
      </p:sp>
    </p:spTree>
    <p:extLst>
      <p:ext uri="{BB962C8B-B14F-4D97-AF65-F5344CB8AC3E}">
        <p14:creationId xmlns:p14="http://schemas.microsoft.com/office/powerpoint/2010/main" val="3118125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To sum everything up again</a:t>
            </a:r>
            <a:r>
              <a:rPr lang="en-US" sz="1200" b="0" kern="1200" baseline="0" dirty="0">
                <a:solidFill>
                  <a:schemeClr val="tx1"/>
                </a:solidFill>
                <a:effectLst/>
                <a:latin typeface="+mn-lt"/>
                <a:ea typeface="+mn-ea"/>
                <a:cs typeface="+mn-cs"/>
              </a:rPr>
              <a:t> …</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proposed three steps for our migration strategy: complexity reduction, modularization and versioned dependency management.</a:t>
            </a:r>
          </a:p>
          <a:p>
            <a:endParaRPr lang="en-US" dirty="0"/>
          </a:p>
        </p:txBody>
      </p:sp>
      <p:sp>
        <p:nvSpPr>
          <p:cNvPr id="4" name="Foliennummernplatzhalter 3"/>
          <p:cNvSpPr>
            <a:spLocks noGrp="1"/>
          </p:cNvSpPr>
          <p:nvPr>
            <p:ph type="sldNum" sz="quarter" idx="10"/>
          </p:nvPr>
        </p:nvSpPr>
        <p:spPr/>
        <p:txBody>
          <a:bodyPr/>
          <a:lstStyle/>
          <a:p>
            <a:fld id="{6861DCA0-EA5B-40AF-B6FE-AD6C6DAB16C9}" type="slidenum">
              <a:rPr lang="en-US" smtClean="0"/>
              <a:t>17</a:t>
            </a:fld>
            <a:endParaRPr lang="en-US"/>
          </a:p>
        </p:txBody>
      </p:sp>
    </p:spTree>
    <p:extLst>
      <p:ext uri="{BB962C8B-B14F-4D97-AF65-F5344CB8AC3E}">
        <p14:creationId xmlns:p14="http://schemas.microsoft.com/office/powerpoint/2010/main" val="2002084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The content of the SPL repository, especially the number of lines of code, changed during the different migration steps as shown.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the first migration step Complexity Reduction the lines of code increased with every legacy project being added to the codebase.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During Modularization legacy sources were exchanged with configurable sources, which lead to a reduction of duplicated files and therefore to a decreased amount of code.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Finally, even the lines of code of configurable sources in the SPL repository decreased, as the sources were isolated and moved to separate repositories</a:t>
            </a:r>
            <a:r>
              <a:rPr lang="en-US" sz="1200" b="0" kern="1200" baseline="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during the third step Versioned Dependency Management.</a:t>
            </a:r>
          </a:p>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861DCA0-EA5B-40AF-B6FE-AD6C6DAB16C9}" type="slidenum">
              <a:rPr lang="en-US" smtClean="0"/>
              <a:t>18</a:t>
            </a:fld>
            <a:endParaRPr lang="en-US"/>
          </a:p>
        </p:txBody>
      </p:sp>
    </p:spTree>
    <p:extLst>
      <p:ext uri="{BB962C8B-B14F-4D97-AF65-F5344CB8AC3E}">
        <p14:creationId xmlns:p14="http://schemas.microsoft.com/office/powerpoint/2010/main" val="2964540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We presented an incremental and iterative migration strategy towards SPL for software of a real world product family of a tier one automotive supplier; even though we used Lego figures to better visualize it.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were able to partially apply our migration strategy by performing every step incrementally and continuing iteratively with the next step.</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achieved a stable SPL with all variants being buildable at any time,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reduced workload of developers by simplifying their environment,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increased collaboration across project borders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were able to integrate all parts of the software of our product family into the same space.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Until now we have moved 10 variants of our sensor cluster, each got automatically imported.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And we have a build system available that fully supports variant handling.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Step 2, Modularization, is prepared from build system perspective, but was only partially done and needs to be finished soon.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had a higher focus on strengthening unit tests and automation</a:t>
            </a:r>
            <a:r>
              <a:rPr lang="en-US" sz="1200" b="0" kern="1200" baseline="0" dirty="0">
                <a:solidFill>
                  <a:schemeClr val="tx1"/>
                </a:solidFill>
                <a:effectLst/>
                <a:latin typeface="+mn-lt"/>
                <a:ea typeface="+mn-ea"/>
                <a:cs typeface="+mn-cs"/>
              </a:rPr>
              <a:t> of artifacts creation</a:t>
            </a:r>
            <a:r>
              <a:rPr lang="en-US" sz="1200" b="0" kern="1200" dirty="0">
                <a:solidFill>
                  <a:schemeClr val="tx1"/>
                </a:solidFill>
                <a:effectLst/>
                <a:latin typeface="+mn-lt"/>
                <a:ea typeface="+mn-ea"/>
                <a:cs typeface="+mn-cs"/>
              </a:rPr>
              <a:t>, before we wanted to start with refactoring to finish building up configurable sources.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Besides all the discussed technical challenges, there were also social obstacles on the way to introduce an SPL.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Fear of change was probably the strongest emotion we faced.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feared the introduction of our SPL approach, although we were certain that all required build system features were implemented and we knew it was always easy to go back to the old system.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could simply copy the sources back.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Afterwards we do not see a reason for hesitation, but sometimes it simply needs someone brave in the team or someone pushing you.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Our conclusion is: Just do it! And if you break it, make sure you can fix it fast!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are now confident enough about our migration strategy and plan to repeat the same migration for other product families at Marquardt.</a:t>
            </a:r>
          </a:p>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861DCA0-EA5B-40AF-B6FE-AD6C6DAB16C9}" type="slidenum">
              <a:rPr lang="en-US" smtClean="0"/>
              <a:t>19</a:t>
            </a:fld>
            <a:endParaRPr lang="en-US"/>
          </a:p>
        </p:txBody>
      </p:sp>
    </p:spTree>
    <p:extLst>
      <p:ext uri="{BB962C8B-B14F-4D97-AF65-F5344CB8AC3E}">
        <p14:creationId xmlns:p14="http://schemas.microsoft.com/office/powerpoint/2010/main" val="1205492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what are we going to talk 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click</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First we will talk about our motivation, the goals we had and still have.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We will briefly describe the initial project situation and circumstances, e.g., the tools and IT landscape we found when we started our journey.</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click</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After that we are going to present to you a possible migration strategy towards an SPL we developed for a real-world product family of an automotive Tier-1 supplier.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click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We will explain the three steps of our migration strategy: Complexity Reduction, Modularization and Versioned Dependency Management.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click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At the end we will present our conclusion, an overview on where we stand right now and giving a forecast on future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let's start with our motivation.</a:t>
            </a:r>
          </a:p>
          <a:p>
            <a:endParaRPr lang="en-US" dirty="0"/>
          </a:p>
        </p:txBody>
      </p:sp>
      <p:sp>
        <p:nvSpPr>
          <p:cNvPr id="4" name="Slide Number Placeholder 3"/>
          <p:cNvSpPr>
            <a:spLocks noGrp="1"/>
          </p:cNvSpPr>
          <p:nvPr>
            <p:ph type="sldNum" sz="quarter" idx="10"/>
          </p:nvPr>
        </p:nvSpPr>
        <p:spPr/>
        <p:txBody>
          <a:bodyPr/>
          <a:lstStyle/>
          <a:p>
            <a:fld id="{6861DCA0-EA5B-40AF-B6FE-AD6C6DAB16C9}" type="slidenum">
              <a:rPr lang="en-US" smtClean="0"/>
              <a:t>2</a:t>
            </a:fld>
            <a:endParaRPr lang="en-US"/>
          </a:p>
        </p:txBody>
      </p:sp>
    </p:spTree>
    <p:extLst>
      <p:ext uri="{BB962C8B-B14F-4D97-AF65-F5344CB8AC3E}">
        <p14:creationId xmlns:p14="http://schemas.microsoft.com/office/powerpoint/2010/main" val="2849362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6861DCA0-EA5B-40AF-B6FE-AD6C6DAB16C9}" type="slidenum">
              <a:rPr lang="en-US" smtClean="0"/>
              <a:t>20</a:t>
            </a:fld>
            <a:endParaRPr lang="en-US"/>
          </a:p>
        </p:txBody>
      </p:sp>
    </p:spTree>
    <p:extLst>
      <p:ext uri="{BB962C8B-B14F-4D97-AF65-F5344CB8AC3E}">
        <p14:creationId xmlns:p14="http://schemas.microsoft.com/office/powerpoint/2010/main" val="1609497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MQ </a:t>
            </a:r>
            <a:r>
              <a:rPr lang="de-DE" dirty="0" err="1"/>
              <a:t>is</a:t>
            </a:r>
            <a:r>
              <a:rPr lang="de-DE" dirty="0"/>
              <a:t> a </a:t>
            </a:r>
            <a:r>
              <a:rPr lang="de-DE" dirty="0" err="1"/>
              <a:t>tier</a:t>
            </a:r>
            <a:r>
              <a:rPr lang="de-DE" baseline="0" dirty="0"/>
              <a:t> 1 </a:t>
            </a:r>
            <a:r>
              <a:rPr lang="de-DE" baseline="0" dirty="0" err="1"/>
              <a:t>supplier</a:t>
            </a:r>
            <a:endParaRPr lang="de-DE" baseline="0" dirty="0"/>
          </a:p>
          <a:p>
            <a:pPr marL="171450" indent="-171450">
              <a:buFontTx/>
              <a:buChar char="-"/>
            </a:pPr>
            <a:r>
              <a:rPr lang="de-DE" baseline="0" dirty="0"/>
              <a:t>Development </a:t>
            </a:r>
            <a:r>
              <a:rPr lang="de-DE" baseline="0" dirty="0" err="1"/>
              <a:t>of</a:t>
            </a:r>
            <a:r>
              <a:rPr lang="de-DE" baseline="0" dirty="0"/>
              <a:t> </a:t>
            </a:r>
            <a:r>
              <a:rPr lang="de-DE" baseline="0" dirty="0" err="1"/>
              <a:t>product</a:t>
            </a:r>
            <a:r>
              <a:rPr lang="de-DE" baseline="0" dirty="0"/>
              <a:t> </a:t>
            </a:r>
            <a:r>
              <a:rPr lang="de-DE" baseline="0" dirty="0" err="1"/>
              <a:t>families</a:t>
            </a:r>
            <a:endParaRPr lang="de-DE" baseline="0" dirty="0"/>
          </a:p>
          <a:p>
            <a:pPr marL="171450" indent="-171450">
              <a:buFontTx/>
              <a:buChar char="-"/>
            </a:pPr>
            <a:r>
              <a:rPr lang="de-DE" baseline="0" dirty="0" err="1"/>
              <a:t>Complex</a:t>
            </a:r>
            <a:r>
              <a:rPr lang="de-DE" baseline="0" dirty="0"/>
              <a:t> Sensor Cluster</a:t>
            </a:r>
          </a:p>
          <a:p>
            <a:pPr marL="171450" indent="-171450">
              <a:buFontTx/>
              <a:buChar char="-"/>
            </a:pPr>
            <a:r>
              <a:rPr lang="de-DE" baseline="0" dirty="0" err="1"/>
              <a:t>Past</a:t>
            </a:r>
            <a:r>
              <a:rPr lang="de-DE" baseline="0" dirty="0"/>
              <a:t> </a:t>
            </a:r>
            <a:r>
              <a:rPr lang="de-DE" baseline="0" dirty="0" err="1"/>
              <a:t>situation</a:t>
            </a:r>
            <a:r>
              <a:rPr lang="de-DE" baseline="0" dirty="0"/>
              <a:t>:</a:t>
            </a:r>
          </a:p>
          <a:p>
            <a:pPr marL="628650" lvl="1" indent="-171450">
              <a:buFontTx/>
              <a:buChar char="-"/>
            </a:pPr>
            <a:r>
              <a:rPr lang="de-DE" baseline="0" dirty="0"/>
              <a:t>Customer </a:t>
            </a:r>
            <a:r>
              <a:rPr lang="de-DE" baseline="0" dirty="0" err="1"/>
              <a:t>projects</a:t>
            </a:r>
            <a:r>
              <a:rPr lang="de-DE" baseline="0" dirty="0"/>
              <a:t> </a:t>
            </a:r>
            <a:r>
              <a:rPr lang="de-DE" baseline="0" dirty="0" err="1"/>
              <a:t>become</a:t>
            </a:r>
            <a:r>
              <a:rPr lang="de-DE" baseline="0" dirty="0"/>
              <a:t> </a:t>
            </a:r>
            <a:r>
              <a:rPr lang="de-DE" baseline="0" dirty="0" err="1"/>
              <a:t>sw</a:t>
            </a:r>
            <a:r>
              <a:rPr lang="de-DE" baseline="0" dirty="0"/>
              <a:t> </a:t>
            </a:r>
            <a:r>
              <a:rPr lang="de-DE" baseline="0" dirty="0" err="1"/>
              <a:t>projects</a:t>
            </a:r>
            <a:r>
              <a:rPr lang="de-DE" baseline="0" dirty="0"/>
              <a:t> 1:1</a:t>
            </a:r>
          </a:p>
          <a:p>
            <a:pPr marL="1085850" lvl="2" indent="-171450">
              <a:buFontTx/>
              <a:buChar char="-"/>
            </a:pPr>
            <a:r>
              <a:rPr lang="de-DE" baseline="0" dirty="0" err="1"/>
              <a:t>Often</a:t>
            </a:r>
            <a:r>
              <a:rPr lang="de-DE" baseline="0" dirty="0"/>
              <a:t> </a:t>
            </a:r>
            <a:r>
              <a:rPr lang="de-DE" baseline="0" dirty="0" err="1"/>
              <a:t>customer</a:t>
            </a:r>
            <a:r>
              <a:rPr lang="de-DE" baseline="0" dirty="0"/>
              <a:t> </a:t>
            </a:r>
            <a:r>
              <a:rPr lang="de-DE" baseline="0" dirty="0" err="1"/>
              <a:t>centers</a:t>
            </a:r>
            <a:r>
              <a:rPr lang="de-DE" baseline="0" dirty="0"/>
              <a:t> </a:t>
            </a:r>
            <a:r>
              <a:rPr lang="de-DE" baseline="0" dirty="0" err="1"/>
              <a:t>get</a:t>
            </a:r>
            <a:r>
              <a:rPr lang="de-DE" baseline="0" dirty="0"/>
              <a:t> </a:t>
            </a:r>
            <a:r>
              <a:rPr lang="de-DE" baseline="0" dirty="0" err="1"/>
              <a:t>established</a:t>
            </a:r>
            <a:endParaRPr lang="de-DE" baseline="0" dirty="0"/>
          </a:p>
          <a:p>
            <a:pPr marL="1085850" lvl="2" indent="-171450">
              <a:buFontTx/>
              <a:buChar char="-"/>
            </a:pPr>
            <a:r>
              <a:rPr lang="de-DE" baseline="0" dirty="0"/>
              <a:t>Task </a:t>
            </a:r>
            <a:r>
              <a:rPr lang="de-DE" baseline="0" dirty="0" err="1"/>
              <a:t>force</a:t>
            </a:r>
            <a:r>
              <a:rPr lang="de-DE" baseline="0" dirty="0"/>
              <a:t> per </a:t>
            </a:r>
            <a:r>
              <a:rPr lang="de-DE" baseline="0" dirty="0" err="1"/>
              <a:t>customer</a:t>
            </a:r>
            <a:r>
              <a:rPr lang="de-DE" baseline="0" dirty="0"/>
              <a:t> all at </a:t>
            </a:r>
            <a:r>
              <a:rPr lang="de-DE" baseline="0" dirty="0" err="1"/>
              <a:t>the</a:t>
            </a:r>
            <a:r>
              <a:rPr lang="de-DE" baseline="0" dirty="0"/>
              <a:t> same time</a:t>
            </a:r>
          </a:p>
          <a:p>
            <a:pPr marL="1085850" lvl="2" indent="-171450">
              <a:buFontTx/>
              <a:buChar char="-"/>
            </a:pPr>
            <a:r>
              <a:rPr lang="de-DE" baseline="0" dirty="0"/>
              <a:t>Same at </a:t>
            </a:r>
            <a:r>
              <a:rPr lang="de-DE" baseline="0" dirty="0" err="1"/>
              <a:t>other</a:t>
            </a:r>
            <a:r>
              <a:rPr lang="de-DE" baseline="0" dirty="0"/>
              <a:t> </a:t>
            </a:r>
            <a:r>
              <a:rPr lang="de-DE" baseline="0" dirty="0" err="1"/>
              <a:t>companies</a:t>
            </a:r>
            <a:r>
              <a:rPr lang="de-DE" baseline="0" dirty="0"/>
              <a:t> (</a:t>
            </a:r>
            <a:r>
              <a:rPr lang="de-DE" baseline="0" dirty="0" err="1"/>
              <a:t>our</a:t>
            </a:r>
            <a:r>
              <a:rPr lang="de-DE" baseline="0" dirty="0"/>
              <a:t> </a:t>
            </a:r>
            <a:r>
              <a:rPr lang="de-DE" baseline="0" dirty="0" err="1"/>
              <a:t>old</a:t>
            </a:r>
            <a:r>
              <a:rPr lang="de-DE" baseline="0" dirty="0"/>
              <a:t> </a:t>
            </a:r>
            <a:r>
              <a:rPr lang="de-DE" baseline="0" dirty="0" err="1"/>
              <a:t>employers</a:t>
            </a:r>
            <a:r>
              <a:rPr lang="de-DE" baseline="0" dirty="0"/>
              <a:t>)</a:t>
            </a:r>
          </a:p>
          <a:p>
            <a:pPr marL="1543050" lvl="3" indent="-171450">
              <a:buFontTx/>
              <a:buChar char="-"/>
            </a:pPr>
            <a:r>
              <a:rPr lang="de-DE" baseline="0" dirty="0" err="1"/>
              <a:t>Did</a:t>
            </a:r>
            <a:r>
              <a:rPr lang="de-DE" baseline="0" dirty="0"/>
              <a:t> a </a:t>
            </a:r>
            <a:r>
              <a:rPr lang="de-DE" baseline="0" dirty="0" err="1"/>
              <a:t>transition</a:t>
            </a:r>
            <a:r>
              <a:rPr lang="de-DE" baseline="0" dirty="0"/>
              <a:t> </a:t>
            </a:r>
            <a:r>
              <a:rPr lang="de-DE" baseline="0" dirty="0" err="1"/>
              <a:t>already</a:t>
            </a:r>
            <a:r>
              <a:rPr lang="de-DE" baseline="0" dirty="0"/>
              <a:t> in </a:t>
            </a:r>
            <a:r>
              <a:rPr lang="de-DE" baseline="0" dirty="0" err="1"/>
              <a:t>the</a:t>
            </a:r>
            <a:r>
              <a:rPr lang="de-DE" baseline="0" dirty="0"/>
              <a:t> </a:t>
            </a:r>
            <a:r>
              <a:rPr lang="de-DE" baseline="0" dirty="0" err="1"/>
              <a:t>past</a:t>
            </a:r>
            <a:r>
              <a:rPr lang="de-DE" baseline="0" dirty="0"/>
              <a:t> </a:t>
            </a:r>
            <a:r>
              <a:rPr lang="de-DE" baseline="0" dirty="0" err="1"/>
              <a:t>and</a:t>
            </a:r>
            <a:r>
              <a:rPr lang="de-DE" baseline="0" dirty="0"/>
              <a:t> </a:t>
            </a:r>
            <a:r>
              <a:rPr lang="de-DE" baseline="0" dirty="0" err="1"/>
              <a:t>wanted</a:t>
            </a:r>
            <a:r>
              <a:rPr lang="de-DE" baseline="0" dirty="0"/>
              <a:t> </a:t>
            </a:r>
            <a:r>
              <a:rPr lang="de-DE" baseline="0" dirty="0" err="1"/>
              <a:t>to</a:t>
            </a:r>
            <a:r>
              <a:rPr lang="de-DE" baseline="0" dirty="0"/>
              <a:t> </a:t>
            </a:r>
            <a:r>
              <a:rPr lang="de-DE" baseline="0" dirty="0" err="1"/>
              <a:t>learn</a:t>
            </a:r>
            <a:r>
              <a:rPr lang="de-DE" baseline="0" dirty="0"/>
              <a:t> </a:t>
            </a:r>
            <a:r>
              <a:rPr lang="de-DE" baseline="0" dirty="0" err="1"/>
              <a:t>from</a:t>
            </a:r>
            <a:r>
              <a:rPr lang="de-DE" baseline="0" dirty="0"/>
              <a:t> </a:t>
            </a:r>
            <a:r>
              <a:rPr lang="de-DE" baseline="0" dirty="0" err="1"/>
              <a:t>it</a:t>
            </a:r>
            <a:r>
              <a:rPr lang="de-DE" baseline="0" dirty="0"/>
              <a:t> (</a:t>
            </a:r>
            <a:r>
              <a:rPr lang="de-DE" baseline="0" dirty="0" err="1"/>
              <a:t>big</a:t>
            </a:r>
            <a:r>
              <a:rPr lang="de-DE" baseline="0" dirty="0"/>
              <a:t> bang vs. Iterative/</a:t>
            </a:r>
            <a:r>
              <a:rPr lang="de-DE" baseline="0" dirty="0" err="1"/>
              <a:t>incremental</a:t>
            </a:r>
            <a:r>
              <a:rPr lang="de-DE" baseline="0" dirty="0"/>
              <a:t>; 6 </a:t>
            </a:r>
            <a:r>
              <a:rPr lang="de-DE" baseline="0" dirty="0" err="1"/>
              <a:t>persons</a:t>
            </a:r>
            <a:r>
              <a:rPr lang="de-DE" baseline="0" dirty="0"/>
              <a:t>; </a:t>
            </a:r>
            <a:r>
              <a:rPr lang="de-DE" baseline="0" dirty="0" err="1"/>
              <a:t>one</a:t>
            </a:r>
            <a:r>
              <a:rPr lang="de-DE" baseline="0" dirty="0"/>
              <a:t> </a:t>
            </a:r>
            <a:r>
              <a:rPr lang="de-DE" baseline="0" dirty="0" err="1"/>
              <a:t>year</a:t>
            </a:r>
            <a:r>
              <a:rPr lang="de-DE" baseline="0" dirty="0"/>
              <a:t> </a:t>
            </a:r>
            <a:r>
              <a:rPr lang="de-DE" baseline="0" dirty="0" err="1"/>
              <a:t>preparation</a:t>
            </a:r>
            <a:r>
              <a:rPr lang="de-DE" baseline="0" dirty="0"/>
              <a:t>)</a:t>
            </a:r>
          </a:p>
          <a:p>
            <a:pPr marL="1543050" lvl="3" indent="-171450">
              <a:buFontTx/>
              <a:buChar char="-"/>
            </a:pPr>
            <a:r>
              <a:rPr lang="de-DE" baseline="0" dirty="0" err="1"/>
              <a:t>we</a:t>
            </a:r>
            <a:r>
              <a:rPr lang="de-DE" baseline="0" dirty="0"/>
              <a:t> plan </a:t>
            </a:r>
            <a:r>
              <a:rPr lang="de-DE" baseline="0" dirty="0" err="1"/>
              <a:t>to</a:t>
            </a:r>
            <a:r>
              <a:rPr lang="de-DE" baseline="0" dirty="0"/>
              <a:t> </a:t>
            </a:r>
            <a:r>
              <a:rPr lang="de-DE" baseline="0" dirty="0" err="1"/>
              <a:t>repeat</a:t>
            </a:r>
            <a:r>
              <a:rPr lang="de-DE" baseline="0" dirty="0"/>
              <a:t> </a:t>
            </a:r>
            <a:r>
              <a:rPr lang="de-DE" baseline="0" dirty="0" err="1"/>
              <a:t>the</a:t>
            </a:r>
            <a:r>
              <a:rPr lang="de-DE" baseline="0" dirty="0"/>
              <a:t> same </a:t>
            </a:r>
            <a:r>
              <a:rPr lang="de-DE" baseline="0" dirty="0" err="1"/>
              <a:t>transition</a:t>
            </a:r>
            <a:r>
              <a:rPr lang="de-DE" baseline="0" dirty="0"/>
              <a:t> </a:t>
            </a:r>
            <a:r>
              <a:rPr lang="de-DE" baseline="0" dirty="0" err="1"/>
              <a:t>for</a:t>
            </a:r>
            <a:r>
              <a:rPr lang="de-DE" baseline="0" dirty="0"/>
              <a:t> </a:t>
            </a:r>
            <a:r>
              <a:rPr lang="de-DE" baseline="0" dirty="0" err="1"/>
              <a:t>other</a:t>
            </a:r>
            <a:r>
              <a:rPr lang="de-DE" baseline="0" dirty="0"/>
              <a:t> </a:t>
            </a:r>
            <a:r>
              <a:rPr lang="de-DE" baseline="0" dirty="0" err="1"/>
              <a:t>product</a:t>
            </a:r>
            <a:r>
              <a:rPr lang="de-DE" baseline="0" dirty="0"/>
              <a:t> </a:t>
            </a:r>
            <a:r>
              <a:rPr lang="de-DE" baseline="0" dirty="0" err="1"/>
              <a:t>families</a:t>
            </a:r>
            <a:r>
              <a:rPr lang="de-DE" baseline="0" dirty="0"/>
              <a:t> @MQ</a:t>
            </a:r>
          </a:p>
          <a:p>
            <a:pPr marL="628650" lvl="1" indent="-171450">
              <a:buFontTx/>
              <a:buChar char="-"/>
            </a:pPr>
            <a:r>
              <a:rPr lang="de-DE" baseline="0" dirty="0" err="1"/>
              <a:t>Component</a:t>
            </a:r>
            <a:r>
              <a:rPr lang="de-DE" baseline="0" dirty="0"/>
              <a:t> </a:t>
            </a:r>
            <a:r>
              <a:rPr lang="de-DE" baseline="0" dirty="0" err="1"/>
              <a:t>responsibles</a:t>
            </a:r>
            <a:r>
              <a:rPr lang="de-DE" baseline="0" dirty="0"/>
              <a:t> </a:t>
            </a:r>
            <a:r>
              <a:rPr lang="de-DE" baseline="0" dirty="0" err="1"/>
              <a:t>had</a:t>
            </a:r>
            <a:r>
              <a:rPr lang="de-DE" baseline="0" dirty="0"/>
              <a:t> </a:t>
            </a:r>
            <a:r>
              <a:rPr lang="de-DE" baseline="0" dirty="0" err="1"/>
              <a:t>to</a:t>
            </a:r>
            <a:r>
              <a:rPr lang="de-DE" baseline="0" dirty="0"/>
              <a:t> </a:t>
            </a:r>
            <a:r>
              <a:rPr lang="de-DE" baseline="0" dirty="0" err="1"/>
              <a:t>make</a:t>
            </a:r>
            <a:r>
              <a:rPr lang="de-DE" baseline="0" dirty="0"/>
              <a:t> </a:t>
            </a:r>
            <a:r>
              <a:rPr lang="de-DE" baseline="0" dirty="0" err="1"/>
              <a:t>their</a:t>
            </a:r>
            <a:r>
              <a:rPr lang="de-DE" baseline="0" dirty="0"/>
              <a:t> „</a:t>
            </a:r>
            <a:r>
              <a:rPr lang="de-DE" baseline="0" dirty="0" err="1"/>
              <a:t>component</a:t>
            </a:r>
            <a:r>
              <a:rPr lang="de-DE" baseline="0" dirty="0"/>
              <a:t> </a:t>
            </a:r>
            <a:r>
              <a:rPr lang="de-DE" baseline="0" dirty="0" err="1"/>
              <a:t>changes</a:t>
            </a:r>
            <a:r>
              <a:rPr lang="de-DE" baseline="0" dirty="0"/>
              <a:t>“ </a:t>
            </a:r>
            <a:r>
              <a:rPr lang="de-DE" baseline="0" dirty="0" err="1"/>
              <a:t>for</a:t>
            </a:r>
            <a:r>
              <a:rPr lang="de-DE" baseline="0" dirty="0"/>
              <a:t> 10 </a:t>
            </a:r>
            <a:r>
              <a:rPr lang="de-DE" baseline="0" dirty="0" err="1"/>
              <a:t>customer</a:t>
            </a:r>
            <a:r>
              <a:rPr lang="de-DE" baseline="0" dirty="0"/>
              <a:t> </a:t>
            </a:r>
            <a:r>
              <a:rPr lang="de-DE" baseline="0" dirty="0" err="1"/>
              <a:t>projects</a:t>
            </a:r>
            <a:r>
              <a:rPr lang="de-DE" baseline="0" dirty="0"/>
              <a:t> in 10 different </a:t>
            </a:r>
            <a:r>
              <a:rPr lang="de-DE" baseline="0" dirty="0" err="1"/>
              <a:t>Dimensions</a:t>
            </a:r>
            <a:r>
              <a:rPr lang="de-DE" baseline="0" dirty="0"/>
              <a:t> </a:t>
            </a:r>
            <a:r>
              <a:rPr lang="de-DE" baseline="0" dirty="0" err="1"/>
              <a:t>repositories</a:t>
            </a:r>
            <a:endParaRPr lang="de-DE" baseline="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baseline="0" dirty="0"/>
              <a:t>„</a:t>
            </a:r>
            <a:r>
              <a:rPr lang="de-DE" baseline="0" dirty="0" err="1"/>
              <a:t>Waste</a:t>
            </a:r>
            <a:r>
              <a:rPr lang="de-DE" baseline="0" dirty="0"/>
              <a:t> </a:t>
            </a:r>
            <a:r>
              <a:rPr lang="de-DE" baseline="0" dirty="0" err="1"/>
              <a:t>of</a:t>
            </a:r>
            <a:r>
              <a:rPr lang="de-DE" baseline="0" dirty="0"/>
              <a:t> </a:t>
            </a:r>
            <a:r>
              <a:rPr lang="de-DE" baseline="0" dirty="0" err="1"/>
              <a:t>men</a:t>
            </a:r>
            <a:r>
              <a:rPr lang="de-DE" baseline="0" dirty="0"/>
              <a:t> power“</a:t>
            </a:r>
          </a:p>
          <a:p>
            <a:pPr marL="628650" lvl="1" indent="-171450">
              <a:buFontTx/>
              <a:buChar char="-"/>
            </a:pPr>
            <a:r>
              <a:rPr lang="de-DE" baseline="0" dirty="0"/>
              <a:t>SW </a:t>
            </a:r>
            <a:r>
              <a:rPr lang="de-DE" baseline="0" dirty="0" err="1"/>
              <a:t>erosion</a:t>
            </a:r>
            <a:endParaRPr lang="de-DE" baseline="0" dirty="0"/>
          </a:p>
          <a:p>
            <a:pPr marL="1085850" lvl="2" indent="-171450">
              <a:buFontTx/>
              <a:buChar char="-"/>
            </a:pPr>
            <a:r>
              <a:rPr lang="de-DE" baseline="0" dirty="0"/>
              <a:t>High </a:t>
            </a:r>
            <a:r>
              <a:rPr lang="de-DE" baseline="0" dirty="0" err="1"/>
              <a:t>effort</a:t>
            </a:r>
            <a:r>
              <a:rPr lang="de-DE" baseline="0" dirty="0"/>
              <a:t> </a:t>
            </a:r>
            <a:r>
              <a:rPr lang="de-DE" baseline="0" dirty="0" err="1"/>
              <a:t>for</a:t>
            </a:r>
            <a:r>
              <a:rPr lang="de-DE" baseline="0" dirty="0"/>
              <a:t> </a:t>
            </a:r>
            <a:r>
              <a:rPr lang="de-DE" baseline="0" dirty="0" err="1"/>
              <a:t>refactoring</a:t>
            </a:r>
            <a:r>
              <a:rPr lang="de-DE" baseline="0" dirty="0"/>
              <a:t> in </a:t>
            </a:r>
            <a:r>
              <a:rPr lang="de-DE" baseline="0" dirty="0" err="1"/>
              <a:t>shared</a:t>
            </a:r>
            <a:r>
              <a:rPr lang="de-DE" baseline="0" dirty="0"/>
              <a:t> </a:t>
            </a:r>
            <a:r>
              <a:rPr lang="de-DE" baseline="0" dirty="0" err="1"/>
              <a:t>parts</a:t>
            </a:r>
            <a:endParaRPr lang="de-DE" baseline="0" dirty="0"/>
          </a:p>
          <a:p>
            <a:pPr marL="1085850" lvl="2" indent="-171450">
              <a:buFontTx/>
              <a:buChar char="-"/>
            </a:pPr>
            <a:r>
              <a:rPr lang="de-DE" baseline="0" dirty="0"/>
              <a:t>High </a:t>
            </a:r>
            <a:r>
              <a:rPr lang="de-DE" baseline="0" dirty="0" err="1"/>
              <a:t>maintenance</a:t>
            </a:r>
            <a:r>
              <a:rPr lang="de-DE" baseline="0" dirty="0"/>
              <a:t> </a:t>
            </a:r>
            <a:r>
              <a:rPr lang="de-DE" baseline="0" dirty="0" err="1"/>
              <a:t>effort</a:t>
            </a:r>
            <a:r>
              <a:rPr lang="de-DE" baseline="0" dirty="0"/>
              <a:t>, </a:t>
            </a:r>
            <a:r>
              <a:rPr lang="de-DE" baseline="0" dirty="0" err="1"/>
              <a:t>late</a:t>
            </a:r>
            <a:r>
              <a:rPr lang="de-DE" baseline="0" dirty="0"/>
              <a:t> </a:t>
            </a:r>
            <a:r>
              <a:rPr lang="de-DE" baseline="0" dirty="0" err="1"/>
              <a:t>errors</a:t>
            </a:r>
            <a:endParaRPr lang="de-DE" baseline="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dirty="0" err="1"/>
              <a:t>Clone-and-own</a:t>
            </a:r>
            <a:endParaRPr lang="de-DE" dirty="0"/>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de-DE" dirty="0"/>
              <a:t>Short </a:t>
            </a:r>
            <a:r>
              <a:rPr lang="de-DE" dirty="0" err="1"/>
              <a:t>setup</a:t>
            </a:r>
            <a:r>
              <a:rPr lang="de-DE" dirty="0"/>
              <a:t> time</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de-DE" dirty="0" err="1"/>
              <a:t>Usually</a:t>
            </a:r>
            <a:r>
              <a:rPr lang="de-DE" dirty="0"/>
              <a:t> </a:t>
            </a:r>
            <a:r>
              <a:rPr lang="de-DE" dirty="0" err="1"/>
              <a:t>copied</a:t>
            </a:r>
            <a:r>
              <a:rPr lang="de-DE" dirty="0"/>
              <a:t> a </a:t>
            </a:r>
            <a:r>
              <a:rPr lang="de-DE" dirty="0" err="1"/>
              <a:t>functioning</a:t>
            </a:r>
            <a:r>
              <a:rPr lang="de-DE" dirty="0"/>
              <a:t> </a:t>
            </a:r>
            <a:r>
              <a:rPr lang="de-DE" dirty="0" err="1"/>
              <a:t>repo</a:t>
            </a:r>
            <a:r>
              <a:rPr lang="de-DE" dirty="0"/>
              <a:t> </a:t>
            </a:r>
            <a:r>
              <a:rPr lang="de-DE" dirty="0">
                <a:sym typeface="Wingdings" panose="05000000000000000000" pitchFamily="2" charset="2"/>
              </a:rPr>
              <a:t> </a:t>
            </a:r>
            <a:r>
              <a:rPr lang="de-DE" dirty="0" err="1">
                <a:sym typeface="Wingdings" panose="05000000000000000000" pitchFamily="2" charset="2"/>
              </a:rPr>
              <a:t>adaption</a:t>
            </a:r>
            <a:r>
              <a:rPr lang="de-DE" dirty="0">
                <a:sym typeface="Wingdings" panose="05000000000000000000" pitchFamily="2" charset="2"/>
              </a:rPr>
              <a:t> </a:t>
            </a:r>
            <a:r>
              <a:rPr lang="de-DE" dirty="0" err="1">
                <a:sym typeface="Wingdings" panose="05000000000000000000" pitchFamily="2" charset="2"/>
              </a:rPr>
              <a:t>comparable</a:t>
            </a:r>
            <a:r>
              <a:rPr lang="de-DE" dirty="0">
                <a:sym typeface="Wingdings" panose="05000000000000000000" pitchFamily="2" charset="2"/>
              </a:rPr>
              <a:t> fast</a:t>
            </a:r>
            <a:endParaRPr lang="de-DE"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dirty="0"/>
              <a:t>All </a:t>
            </a:r>
            <a:r>
              <a:rPr lang="de-DE" dirty="0" err="1"/>
              <a:t>dependencies</a:t>
            </a:r>
            <a:r>
              <a:rPr lang="de-DE" dirty="0"/>
              <a:t> </a:t>
            </a:r>
            <a:r>
              <a:rPr lang="de-DE" dirty="0" err="1"/>
              <a:t>inside</a:t>
            </a:r>
            <a:r>
              <a:rPr lang="de-DE" dirty="0"/>
              <a:t> </a:t>
            </a:r>
            <a:r>
              <a:rPr lang="de-DE" dirty="0" err="1"/>
              <a:t>the</a:t>
            </a:r>
            <a:r>
              <a:rPr lang="de-DE" dirty="0"/>
              <a:t> </a:t>
            </a:r>
            <a:r>
              <a:rPr lang="de-DE" dirty="0" err="1"/>
              <a:t>repository</a:t>
            </a:r>
            <a:r>
              <a:rPr lang="de-DE" dirty="0"/>
              <a:t> </a:t>
            </a:r>
            <a:r>
              <a:rPr lang="de-DE" dirty="0" err="1"/>
              <a:t>itself</a:t>
            </a:r>
            <a:r>
              <a:rPr lang="de-DE" dirty="0"/>
              <a:t> (</a:t>
            </a:r>
            <a:r>
              <a:rPr lang="de-DE" dirty="0" err="1"/>
              <a:t>self</a:t>
            </a:r>
            <a:r>
              <a:rPr lang="de-DE" dirty="0"/>
              <a:t> </a:t>
            </a:r>
            <a:r>
              <a:rPr lang="de-DE" dirty="0" err="1"/>
              <a:t>contained</a:t>
            </a:r>
            <a:r>
              <a:rPr lang="de-DE" dirty="0"/>
              <a:t> </a:t>
            </a:r>
            <a:r>
              <a:rPr lang="de-DE" dirty="0" err="1"/>
              <a:t>ready</a:t>
            </a:r>
            <a:r>
              <a:rPr lang="de-DE" dirty="0"/>
              <a:t> </a:t>
            </a:r>
            <a:r>
              <a:rPr lang="de-DE" dirty="0" err="1"/>
              <a:t>to</a:t>
            </a:r>
            <a:r>
              <a:rPr lang="de-DE" dirty="0"/>
              <a:t> </a:t>
            </a:r>
            <a:r>
              <a:rPr lang="de-DE" dirty="0" err="1"/>
              <a:t>build</a:t>
            </a:r>
            <a:r>
              <a:rPr lang="de-DE" dirty="0"/>
              <a:t>)</a:t>
            </a:r>
          </a:p>
          <a:p>
            <a:pPr marL="628650" lvl="1" indent="-171450">
              <a:buFontTx/>
              <a:buChar char="-"/>
            </a:pPr>
            <a:endParaRPr lang="de-DE" baseline="0" dirty="0"/>
          </a:p>
          <a:p>
            <a:pPr marL="171450" lvl="0" indent="-171450">
              <a:buFontTx/>
              <a:buChar char="-"/>
            </a:pPr>
            <a:r>
              <a:rPr lang="de-DE" baseline="0" dirty="0" err="1"/>
              <a:t>Our</a:t>
            </a:r>
            <a:r>
              <a:rPr lang="de-DE" baseline="0" dirty="0"/>
              <a:t> </a:t>
            </a:r>
            <a:r>
              <a:rPr lang="de-DE" baseline="0" dirty="0" err="1"/>
              <a:t>goal</a:t>
            </a:r>
            <a:r>
              <a:rPr lang="de-DE" baseline="0" dirty="0"/>
              <a:t>:</a:t>
            </a:r>
          </a:p>
          <a:p>
            <a:pPr marL="628650" lvl="1" indent="-171450">
              <a:buFontTx/>
              <a:buChar char="-"/>
            </a:pPr>
            <a:r>
              <a:rPr lang="de-DE" baseline="0" dirty="0" err="1"/>
              <a:t>Reduction</a:t>
            </a:r>
            <a:r>
              <a:rPr lang="de-DE" baseline="0" dirty="0"/>
              <a:t> </a:t>
            </a:r>
            <a:r>
              <a:rPr lang="de-DE" baseline="0" dirty="0" err="1"/>
              <a:t>of</a:t>
            </a:r>
            <a:r>
              <a:rPr lang="de-DE" baseline="0" dirty="0"/>
              <a:t> </a:t>
            </a:r>
            <a:r>
              <a:rPr lang="de-DE" baseline="0" dirty="0" err="1"/>
              <a:t>development</a:t>
            </a:r>
            <a:r>
              <a:rPr lang="de-DE" baseline="0" dirty="0"/>
              <a:t> </a:t>
            </a:r>
            <a:r>
              <a:rPr lang="de-DE" baseline="0" dirty="0" err="1"/>
              <a:t>costs</a:t>
            </a:r>
            <a:endParaRPr lang="de-DE" baseline="0" dirty="0"/>
          </a:p>
          <a:p>
            <a:pPr marL="628650" lvl="1" indent="-171450">
              <a:buFontTx/>
              <a:buChar char="-"/>
            </a:pPr>
            <a:r>
              <a:rPr lang="de-DE" baseline="0" dirty="0"/>
              <a:t>Reuse </a:t>
            </a:r>
            <a:r>
              <a:rPr lang="de-DE" baseline="0" dirty="0" err="1"/>
              <a:t>of</a:t>
            </a:r>
            <a:r>
              <a:rPr lang="de-DE" baseline="0" dirty="0"/>
              <a:t> SW </a:t>
            </a:r>
            <a:r>
              <a:rPr lang="de-DE" baseline="0" dirty="0" err="1"/>
              <a:t>code</a:t>
            </a:r>
            <a:r>
              <a:rPr lang="de-DE" baseline="0" dirty="0"/>
              <a:t>/</a:t>
            </a:r>
            <a:r>
              <a:rPr lang="de-DE" baseline="0" dirty="0" err="1"/>
              <a:t>components</a:t>
            </a:r>
            <a:endParaRPr lang="de-DE" baseline="0" dirty="0"/>
          </a:p>
          <a:p>
            <a:pPr marL="628650" lvl="1" indent="-171450">
              <a:buFontTx/>
              <a:buChar char="-"/>
            </a:pPr>
            <a:r>
              <a:rPr lang="de-DE" baseline="0" dirty="0" err="1"/>
              <a:t>Component</a:t>
            </a:r>
            <a:r>
              <a:rPr lang="de-DE" baseline="0" dirty="0"/>
              <a:t> </a:t>
            </a:r>
            <a:r>
              <a:rPr lang="de-DE" baseline="0" dirty="0" err="1"/>
              <a:t>development</a:t>
            </a:r>
            <a:r>
              <a:rPr lang="de-DE" baseline="0" dirty="0"/>
              <a:t> </a:t>
            </a:r>
            <a:r>
              <a:rPr lang="de-DE" baseline="0" dirty="0" err="1"/>
              <a:t>for</a:t>
            </a:r>
            <a:r>
              <a:rPr lang="de-DE" baseline="0" dirty="0"/>
              <a:t> </a:t>
            </a:r>
            <a:r>
              <a:rPr lang="de-DE" baseline="0" dirty="0" err="1"/>
              <a:t>one</a:t>
            </a:r>
            <a:r>
              <a:rPr lang="de-DE" baseline="0" dirty="0"/>
              <a:t> </a:t>
            </a:r>
            <a:r>
              <a:rPr lang="de-DE" baseline="0" dirty="0" err="1"/>
              <a:t>product</a:t>
            </a:r>
            <a:r>
              <a:rPr lang="de-DE" baseline="0" dirty="0"/>
              <a:t> </a:t>
            </a:r>
            <a:r>
              <a:rPr lang="de-DE" baseline="0" dirty="0" err="1"/>
              <a:t>family</a:t>
            </a:r>
            <a:r>
              <a:rPr lang="de-DE" baseline="0" dirty="0"/>
              <a:t> in </a:t>
            </a:r>
            <a:r>
              <a:rPr lang="de-DE" baseline="0" dirty="0" err="1"/>
              <a:t>one</a:t>
            </a:r>
            <a:r>
              <a:rPr lang="de-DE" baseline="0" dirty="0"/>
              <a:t> </a:t>
            </a:r>
            <a:r>
              <a:rPr lang="de-DE" baseline="0" dirty="0" err="1"/>
              <a:t>repository</a:t>
            </a:r>
            <a:endParaRPr lang="de-DE" baseline="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baseline="0" dirty="0" err="1"/>
              <a:t>meet</a:t>
            </a:r>
            <a:r>
              <a:rPr lang="de-DE" baseline="0" dirty="0"/>
              <a:t> </a:t>
            </a:r>
            <a:r>
              <a:rPr lang="de-DE" baseline="0" dirty="0" err="1"/>
              <a:t>tight</a:t>
            </a:r>
            <a:r>
              <a:rPr lang="de-DE" baseline="0" dirty="0"/>
              <a:t> </a:t>
            </a:r>
            <a:r>
              <a:rPr lang="de-DE" baseline="0" dirty="0" err="1"/>
              <a:t>release</a:t>
            </a:r>
            <a:r>
              <a:rPr lang="de-DE" baseline="0" dirty="0"/>
              <a:t> </a:t>
            </a:r>
            <a:r>
              <a:rPr lang="de-DE" baseline="0" dirty="0" err="1"/>
              <a:t>plans</a:t>
            </a:r>
            <a:r>
              <a:rPr lang="de-DE" baseline="0" dirty="0"/>
              <a:t> </a:t>
            </a:r>
            <a:r>
              <a:rPr lang="de-DE" baseline="0" dirty="0" err="1"/>
              <a:t>with</a:t>
            </a:r>
            <a:r>
              <a:rPr lang="de-DE" baseline="0" dirty="0"/>
              <a:t> </a:t>
            </a:r>
            <a:r>
              <a:rPr lang="de-DE" baseline="0" dirty="0" err="1"/>
              <a:t>active</a:t>
            </a:r>
            <a:r>
              <a:rPr lang="de-DE" baseline="0" dirty="0"/>
              <a:t> </a:t>
            </a:r>
            <a:r>
              <a:rPr lang="de-DE" baseline="0" dirty="0" err="1"/>
              <a:t>projects</a:t>
            </a:r>
            <a:r>
              <a:rPr lang="de-DE" baseline="0" dirty="0"/>
              <a:t> in </a:t>
            </a:r>
            <a:r>
              <a:rPr lang="de-DE" baseline="0" dirty="0" err="1"/>
              <a:t>the</a:t>
            </a:r>
            <a:r>
              <a:rPr lang="de-DE" baseline="0" dirty="0"/>
              <a:t> </a:t>
            </a:r>
            <a:r>
              <a:rPr lang="de-DE" baseline="0" dirty="0" err="1"/>
              <a:t>projects</a:t>
            </a:r>
            <a:r>
              <a:rPr lang="de-DE" baseline="0" dirty="0"/>
              <a:t>‘ </a:t>
            </a:r>
            <a:r>
              <a:rPr lang="de-DE" baseline="0" dirty="0" err="1"/>
              <a:t>own</a:t>
            </a:r>
            <a:r>
              <a:rPr lang="de-DE" baseline="0" dirty="0"/>
              <a:t> </a:t>
            </a:r>
            <a:r>
              <a:rPr lang="de-DE" baseline="0" dirty="0" err="1"/>
              <a:t>pace</a:t>
            </a:r>
            <a:endParaRPr lang="de-DE" baseline="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baseline="0" dirty="0" err="1"/>
              <a:t>Adaptions</a:t>
            </a:r>
            <a:r>
              <a:rPr lang="de-DE" baseline="0" dirty="0"/>
              <a:t> </a:t>
            </a:r>
            <a:r>
              <a:rPr lang="de-DE" baseline="0" dirty="0" err="1"/>
              <a:t>for</a:t>
            </a:r>
            <a:r>
              <a:rPr lang="de-DE" baseline="0" dirty="0"/>
              <a:t> </a:t>
            </a:r>
            <a:r>
              <a:rPr lang="de-DE" baseline="0" dirty="0" err="1"/>
              <a:t>specific</a:t>
            </a:r>
            <a:r>
              <a:rPr lang="de-DE" baseline="0" dirty="0"/>
              <a:t> </a:t>
            </a:r>
            <a:r>
              <a:rPr lang="de-DE" baseline="0" dirty="0" err="1"/>
              <a:t>customers</a:t>
            </a:r>
            <a:endParaRPr lang="de-DE" baseline="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baseline="0" dirty="0" err="1"/>
              <a:t>Get</a:t>
            </a:r>
            <a:r>
              <a:rPr lang="de-DE" baseline="0" dirty="0"/>
              <a:t> </a:t>
            </a:r>
            <a:r>
              <a:rPr lang="de-DE" baseline="0" dirty="0" err="1"/>
              <a:t>rid</a:t>
            </a:r>
            <a:r>
              <a:rPr lang="de-DE" baseline="0" dirty="0"/>
              <a:t> </a:t>
            </a:r>
            <a:r>
              <a:rPr lang="de-DE" baseline="0" dirty="0" err="1"/>
              <a:t>of</a:t>
            </a:r>
            <a:r>
              <a:rPr lang="de-DE" baseline="0" dirty="0"/>
              <a:t> </a:t>
            </a:r>
            <a:r>
              <a:rPr lang="de-DE" baseline="0" dirty="0" err="1"/>
              <a:t>legacy</a:t>
            </a:r>
            <a:r>
              <a:rPr lang="de-DE" baseline="0" dirty="0"/>
              <a:t> </a:t>
            </a:r>
            <a:r>
              <a:rPr lang="de-DE" baseline="0" dirty="0" err="1"/>
              <a:t>build</a:t>
            </a:r>
            <a:r>
              <a:rPr lang="de-DE" baseline="0" dirty="0"/>
              <a:t> </a:t>
            </a:r>
            <a:r>
              <a:rPr lang="de-DE" baseline="0" dirty="0" err="1"/>
              <a:t>system</a:t>
            </a:r>
            <a:r>
              <a:rPr lang="de-DE" baseline="0" dirty="0"/>
              <a:t> == Gnu </a:t>
            </a:r>
            <a:r>
              <a:rPr lang="de-DE" baseline="0" dirty="0" err="1"/>
              <a:t>Make</a:t>
            </a:r>
            <a:r>
              <a:rPr lang="de-DE" baseline="0" dirty="0"/>
              <a:t> </a:t>
            </a:r>
            <a:r>
              <a:rPr lang="de-DE" baseline="0" dirty="0" err="1"/>
              <a:t>and</a:t>
            </a:r>
            <a:r>
              <a:rPr lang="de-DE" baseline="0" dirty="0"/>
              <a:t> </a:t>
            </a:r>
            <a:r>
              <a:rPr lang="de-DE" baseline="0" dirty="0" err="1"/>
              <a:t>introduce</a:t>
            </a:r>
            <a:r>
              <a:rPr lang="de-DE" baseline="0" dirty="0"/>
              <a:t> modern IDE; RCS </a:t>
            </a:r>
            <a:r>
              <a:rPr lang="de-DE" baseline="0" dirty="0" err="1"/>
              <a:t>vs</a:t>
            </a:r>
            <a:r>
              <a:rPr lang="de-DE" baseline="0" dirty="0"/>
              <a:t> </a:t>
            </a:r>
            <a:r>
              <a:rPr lang="de-DE" baseline="0" dirty="0" err="1"/>
              <a:t>Git</a:t>
            </a:r>
            <a:r>
              <a:rPr lang="de-DE" baseline="0" dirty="0"/>
              <a:t>; </a:t>
            </a:r>
            <a:r>
              <a:rPr lang="de-DE" baseline="0" dirty="0" err="1"/>
              <a:t>nightly</a:t>
            </a:r>
            <a:r>
              <a:rPr lang="de-DE" baseline="0" dirty="0"/>
              <a:t> </a:t>
            </a:r>
            <a:r>
              <a:rPr lang="de-DE" baseline="0" dirty="0" err="1"/>
              <a:t>builds</a:t>
            </a:r>
            <a:r>
              <a:rPr lang="de-DE" baseline="0" dirty="0"/>
              <a:t> </a:t>
            </a:r>
            <a:r>
              <a:rPr lang="de-DE" baseline="0" dirty="0" err="1"/>
              <a:t>vs</a:t>
            </a:r>
            <a:r>
              <a:rPr lang="de-DE" baseline="0" dirty="0"/>
              <a:t> CI, Unit </a:t>
            </a:r>
            <a:r>
              <a:rPr lang="de-DE" baseline="0" dirty="0" err="1"/>
              <a:t>test</a:t>
            </a:r>
            <a:r>
              <a:rPr lang="de-DE" baseline="0" dirty="0"/>
              <a:t> </a:t>
            </a:r>
            <a:r>
              <a:rPr lang="de-DE" baseline="0" dirty="0" err="1"/>
              <a:t>as</a:t>
            </a:r>
            <a:r>
              <a:rPr lang="de-DE" baseline="0" dirty="0"/>
              <a:t> integral </a:t>
            </a:r>
            <a:r>
              <a:rPr lang="de-DE" baseline="0" dirty="0" err="1"/>
              <a:t>part</a:t>
            </a:r>
            <a:endParaRPr lang="de-DE" baseline="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baseline="0" dirty="0"/>
              <a:t>Variant </a:t>
            </a:r>
            <a:r>
              <a:rPr lang="de-DE" baseline="0" dirty="0" err="1"/>
              <a:t>capability</a:t>
            </a:r>
            <a:r>
              <a:rPr lang="de-DE" baseline="0" dirty="0"/>
              <a:t> </a:t>
            </a:r>
            <a:r>
              <a:rPr lang="de-DE" baseline="0" dirty="0" err="1"/>
              <a:t>to</a:t>
            </a:r>
            <a:r>
              <a:rPr lang="de-DE" baseline="0" dirty="0"/>
              <a:t> </a:t>
            </a:r>
            <a:r>
              <a:rPr lang="de-DE" baseline="0" dirty="0" err="1"/>
              <a:t>build</a:t>
            </a:r>
            <a:r>
              <a:rPr lang="de-DE" baseline="0" dirty="0"/>
              <a:t> </a:t>
            </a:r>
            <a:r>
              <a:rPr lang="de-DE" baseline="0" dirty="0" err="1"/>
              <a:t>system</a:t>
            </a:r>
            <a:endParaRPr lang="de-DE" baseline="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baseline="0" dirty="0"/>
              <a:t>Tools outside </a:t>
            </a:r>
            <a:r>
              <a:rPr lang="de-DE" baseline="0" dirty="0" err="1"/>
              <a:t>of</a:t>
            </a:r>
            <a:r>
              <a:rPr lang="de-DE" baseline="0" dirty="0"/>
              <a:t> </a:t>
            </a:r>
            <a:r>
              <a:rPr lang="de-DE" baseline="0" dirty="0" err="1"/>
              <a:t>repository</a:t>
            </a:r>
            <a:endParaRPr lang="de-DE" baseline="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de-DE"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aseline="0" dirty="0"/>
              <a:t>IT </a:t>
            </a:r>
            <a:r>
              <a:rPr lang="de-DE" baseline="0" dirty="0" err="1"/>
              <a:t>strategy</a:t>
            </a:r>
            <a:r>
              <a:rPr lang="de-DE" baseline="0" dirty="0"/>
              <a:t> </a:t>
            </a:r>
            <a:r>
              <a:rPr lang="de-DE" baseline="0" dirty="0" err="1"/>
              <a:t>to</a:t>
            </a:r>
            <a:r>
              <a:rPr lang="de-DE" baseline="0" dirty="0"/>
              <a:t> </a:t>
            </a:r>
            <a:r>
              <a:rPr lang="de-DE" baseline="0" dirty="0" err="1"/>
              <a:t>change</a:t>
            </a:r>
            <a:r>
              <a:rPr lang="de-DE" baseline="0" dirty="0"/>
              <a:t> </a:t>
            </a:r>
            <a:r>
              <a:rPr lang="de-DE" baseline="0" dirty="0" err="1"/>
              <a:t>systems</a:t>
            </a:r>
            <a:r>
              <a:rPr lang="de-DE" baseline="0" dirty="0"/>
              <a:t> but </a:t>
            </a:r>
            <a:r>
              <a:rPr lang="de-DE" baseline="0" dirty="0" err="1"/>
              <a:t>no</a:t>
            </a:r>
            <a:r>
              <a:rPr lang="de-DE" baseline="0" dirty="0"/>
              <a:t> plan on </a:t>
            </a:r>
            <a:r>
              <a:rPr lang="de-DE" baseline="0" dirty="0" err="1"/>
              <a:t>how</a:t>
            </a:r>
            <a:r>
              <a:rPr lang="de-DE" baseline="0" dirty="0"/>
              <a:t> </a:t>
            </a:r>
            <a:r>
              <a:rPr lang="de-DE" baseline="0" dirty="0" err="1"/>
              <a:t>to</a:t>
            </a:r>
            <a:r>
              <a:rPr lang="de-DE" baseline="0" dirty="0"/>
              <a:t> do </a:t>
            </a:r>
            <a:r>
              <a:rPr lang="de-DE" baseline="0" dirty="0" err="1"/>
              <a:t>the</a:t>
            </a:r>
            <a:r>
              <a:rPr lang="de-DE" baseline="0" dirty="0"/>
              <a:t> </a:t>
            </a:r>
            <a:r>
              <a:rPr lang="de-DE" baseline="0" dirty="0" err="1"/>
              <a:t>transition</a:t>
            </a:r>
            <a:r>
              <a:rPr lang="de-DE" baseline="0" dirty="0"/>
              <a:t> (</a:t>
            </a:r>
            <a:r>
              <a:rPr lang="de-DE" baseline="0" dirty="0" err="1"/>
              <a:t>eg</a:t>
            </a:r>
            <a:r>
              <a:rPr lang="de-DE" baseline="0" dirty="0"/>
              <a:t> Dimension </a:t>
            </a:r>
            <a:r>
              <a:rPr lang="de-DE" baseline="0" dirty="0" err="1"/>
              <a:t>to</a:t>
            </a:r>
            <a:r>
              <a:rPr lang="de-DE" baseline="0" dirty="0"/>
              <a:t> </a:t>
            </a:r>
            <a:r>
              <a:rPr lang="de-DE" baseline="0" dirty="0" err="1"/>
              <a:t>Git</a:t>
            </a:r>
            <a:r>
              <a:rPr lang="de-DE" baseline="0" dirty="0"/>
              <a:t> </a:t>
            </a:r>
            <a:r>
              <a:rPr lang="de-DE" baseline="0" dirty="0" err="1"/>
              <a:t>and</a:t>
            </a:r>
            <a:r>
              <a:rPr lang="de-DE" baseline="0" dirty="0"/>
              <a:t> </a:t>
            </a:r>
            <a:r>
              <a:rPr lang="de-DE" baseline="0" dirty="0" err="1"/>
              <a:t>Jira</a:t>
            </a:r>
            <a:r>
              <a:rPr lang="de-DE" baseline="0" dirty="0"/>
              <a:t>)</a:t>
            </a:r>
          </a:p>
          <a:p>
            <a:pPr marL="171450" indent="-171450">
              <a:buFontTx/>
              <a:buChar char="-"/>
            </a:pPr>
            <a:endParaRPr lang="de-DE" baseline="0" dirty="0"/>
          </a:p>
          <a:p>
            <a:pPr marL="171450" indent="-171450">
              <a:buFontTx/>
              <a:buChar char="-"/>
            </a:pPr>
            <a:r>
              <a:rPr lang="de-DE" dirty="0"/>
              <a:t>Iterative </a:t>
            </a:r>
            <a:r>
              <a:rPr lang="de-DE" dirty="0" err="1"/>
              <a:t>and</a:t>
            </a:r>
            <a:r>
              <a:rPr lang="de-DE" dirty="0"/>
              <a:t> </a:t>
            </a:r>
            <a:r>
              <a:rPr lang="de-DE" dirty="0" err="1"/>
              <a:t>incremental</a:t>
            </a:r>
            <a:endParaRPr lang="de-DE" dirty="0"/>
          </a:p>
        </p:txBody>
      </p:sp>
      <p:sp>
        <p:nvSpPr>
          <p:cNvPr id="4" name="Slide Number Placeholder 3"/>
          <p:cNvSpPr>
            <a:spLocks noGrp="1"/>
          </p:cNvSpPr>
          <p:nvPr>
            <p:ph type="sldNum" sz="quarter" idx="10"/>
          </p:nvPr>
        </p:nvSpPr>
        <p:spPr/>
        <p:txBody>
          <a:bodyPr/>
          <a:lstStyle/>
          <a:p>
            <a:fld id="{6861DCA0-EA5B-40AF-B6FE-AD6C6DAB16C9}" type="slidenum">
              <a:rPr lang="en-US" smtClean="0"/>
              <a:t>22</a:t>
            </a:fld>
            <a:endParaRPr lang="en-US"/>
          </a:p>
        </p:txBody>
      </p:sp>
    </p:spTree>
    <p:extLst>
      <p:ext uri="{BB962C8B-B14F-4D97-AF65-F5344CB8AC3E}">
        <p14:creationId xmlns:p14="http://schemas.microsoft.com/office/powerpoint/2010/main" val="4254905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Roughly one year ago our team got the task to improve the tooling and methods in the SW development of a complex sensor cluster for electric cars.</a:t>
            </a:r>
          </a:p>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861DCA0-EA5B-40AF-B6FE-AD6C6DAB16C9}" type="slidenum">
              <a:rPr lang="en-US" smtClean="0"/>
              <a:t>3</a:t>
            </a:fld>
            <a:endParaRPr lang="en-US"/>
          </a:p>
        </p:txBody>
      </p:sp>
    </p:spTree>
    <p:extLst>
      <p:ext uri="{BB962C8B-B14F-4D97-AF65-F5344CB8AC3E}">
        <p14:creationId xmlns:p14="http://schemas.microsoft.com/office/powerpoint/2010/main" val="521405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Here we see 15 Lego figures representing 15 SW projects of our sensor cluster.</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product is developed for several different customers and model lines, therefore it is quite common in the automotive area to have one SW project or repository for one customer project like depicted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If a new customer project is acquired, a new SW project is created with the "clone-and-own" approach by simply copying an older project.</a:t>
            </a:r>
          </a:p>
          <a:p>
            <a:pPr marL="0" indent="0">
              <a:buFontTx/>
              <a:buNone/>
            </a:pPr>
            <a:endParaRPr lang="en-US" dirty="0"/>
          </a:p>
        </p:txBody>
      </p:sp>
      <p:sp>
        <p:nvSpPr>
          <p:cNvPr id="4" name="Slide Number Placeholder 3"/>
          <p:cNvSpPr>
            <a:spLocks noGrp="1"/>
          </p:cNvSpPr>
          <p:nvPr>
            <p:ph type="sldNum" sz="quarter" idx="10"/>
          </p:nvPr>
        </p:nvSpPr>
        <p:spPr/>
        <p:txBody>
          <a:bodyPr/>
          <a:lstStyle/>
          <a:p>
            <a:fld id="{74AE32A7-20EC-42B9-8F17-6643B52376A6}" type="slidenum">
              <a:rPr lang="en-US" smtClean="0"/>
              <a:t>4</a:t>
            </a:fld>
            <a:endParaRPr lang="en-US" dirty="0"/>
          </a:p>
        </p:txBody>
      </p:sp>
    </p:spTree>
    <p:extLst>
      <p:ext uri="{BB962C8B-B14F-4D97-AF65-F5344CB8AC3E}">
        <p14:creationId xmlns:p14="http://schemas.microsoft.com/office/powerpoint/2010/main" val="2079670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tx1"/>
                </a:solidFill>
                <a:effectLst/>
                <a:latin typeface="+mn-lt"/>
                <a:ea typeface="+mn-ea"/>
                <a:cs typeface="+mn-cs"/>
              </a:rPr>
              <a:t>If we have a closer look</a:t>
            </a:r>
            <a:r>
              <a:rPr lang="en-US" sz="1200" b="0" kern="1200" baseline="0" noProof="0" dirty="0">
                <a:solidFill>
                  <a:schemeClr val="tx1"/>
                </a:solidFill>
                <a:effectLst/>
                <a:latin typeface="+mn-lt"/>
                <a:ea typeface="+mn-ea"/>
                <a:cs typeface="+mn-cs"/>
              </a:rPr>
              <a:t> at one Lego figure representing exactly one SW project we see the different SW components, </a:t>
            </a:r>
            <a:r>
              <a:rPr lang="en-US" sz="1200" b="0" kern="1200" dirty="0">
                <a:solidFill>
                  <a:schemeClr val="tx1"/>
                </a:solidFill>
                <a:effectLst/>
                <a:latin typeface="+mn-lt"/>
                <a:ea typeface="+mn-ea"/>
                <a:cs typeface="+mn-cs"/>
              </a:rPr>
              <a:t>e.g., the head as voltage measurement or the hand as current measurement.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 single SW project also contains the build system including the build instruction, tools like GNU Make, MSYS2 and the cross compiler for the target microcontroller.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advantage of this approach: you don't start on the greenfield and have a short setup time.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there are also many disadvantages ...</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4AE32A7-20EC-42B9-8F17-6643B52376A6}" type="slidenum">
              <a:rPr lang="en-US" smtClean="0"/>
              <a:t>5</a:t>
            </a:fld>
            <a:endParaRPr lang="en-US" dirty="0"/>
          </a:p>
        </p:txBody>
      </p:sp>
    </p:spTree>
    <p:extLst>
      <p:ext uri="{BB962C8B-B14F-4D97-AF65-F5344CB8AC3E}">
        <p14:creationId xmlns:p14="http://schemas.microsoft.com/office/powerpoint/2010/main" val="4044158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If we look at all SW projects again we can now</a:t>
            </a:r>
            <a:r>
              <a:rPr lang="en-US" sz="1200" b="0" kern="1200" baseline="0" dirty="0">
                <a:solidFill>
                  <a:schemeClr val="tx1"/>
                </a:solidFill>
                <a:effectLst/>
                <a:latin typeface="+mn-lt"/>
                <a:ea typeface="+mn-ea"/>
                <a:cs typeface="+mn-cs"/>
              </a:rPr>
              <a:t> see </a:t>
            </a:r>
            <a:r>
              <a:rPr lang="en-US" sz="1200" b="0" kern="1200" dirty="0">
                <a:solidFill>
                  <a:schemeClr val="tx1"/>
                </a:solidFill>
                <a:effectLst/>
                <a:latin typeface="+mn-lt"/>
                <a:ea typeface="+mn-ea"/>
                <a:cs typeface="+mn-cs"/>
              </a:rPr>
              <a:t>109 SW components in total plus the 15 build systems.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 can immediately</a:t>
            </a:r>
            <a:r>
              <a:rPr lang="en-US" sz="1200" b="0" kern="1200" baseline="0" dirty="0">
                <a:solidFill>
                  <a:schemeClr val="tx1"/>
                </a:solidFill>
                <a:effectLst/>
                <a:latin typeface="+mn-lt"/>
                <a:ea typeface="+mn-ea"/>
                <a:cs typeface="+mn-cs"/>
              </a:rPr>
              <a:t> identify </a:t>
            </a:r>
            <a:r>
              <a:rPr lang="en-US" sz="1200" b="0" kern="1200" dirty="0">
                <a:solidFill>
                  <a:schemeClr val="tx1"/>
                </a:solidFill>
                <a:effectLst/>
                <a:latin typeface="+mn-lt"/>
                <a:ea typeface="+mn-ea"/>
                <a:cs typeface="+mn-cs"/>
              </a:rPr>
              <a:t>duplicated or similar</a:t>
            </a:r>
            <a:r>
              <a:rPr lang="en-US" sz="1200" b="0" kern="1200" baseline="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SW components that could be reused.</a:t>
            </a:r>
          </a:p>
          <a:p>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But</a:t>
            </a:r>
            <a:r>
              <a:rPr lang="de-DE" sz="1200" b="0" kern="1200" baseline="0" dirty="0">
                <a:solidFill>
                  <a:schemeClr val="tx1"/>
                </a:solidFill>
                <a:effectLst/>
                <a:latin typeface="+mn-lt"/>
                <a:ea typeface="+mn-ea"/>
                <a:cs typeface="+mn-cs"/>
              </a:rPr>
              <a:t> …</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4AE32A7-20EC-42B9-8F17-6643B52376A6}" type="slidenum">
              <a:rPr lang="en-US" smtClean="0"/>
              <a:t>6</a:t>
            </a:fld>
            <a:endParaRPr lang="en-US" dirty="0"/>
          </a:p>
        </p:txBody>
      </p:sp>
    </p:spTree>
    <p:extLst>
      <p:ext uri="{BB962C8B-B14F-4D97-AF65-F5344CB8AC3E}">
        <p14:creationId xmlns:p14="http://schemas.microsoft.com/office/powerpoint/2010/main" val="3971284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kern="1200" dirty="0">
                <a:solidFill>
                  <a:schemeClr val="tx1"/>
                </a:solidFill>
                <a:effectLst/>
                <a:latin typeface="+mn-lt"/>
                <a:ea typeface="+mn-ea"/>
                <a:cs typeface="+mn-cs"/>
              </a:rPr>
              <a:t>… </a:t>
            </a:r>
            <a:r>
              <a:rPr lang="en-US" sz="1200" b="0" kern="1200" noProof="0" dirty="0">
                <a:solidFill>
                  <a:schemeClr val="tx1"/>
                </a:solidFill>
                <a:effectLst/>
                <a:latin typeface="+mn-lt"/>
                <a:ea typeface="+mn-ea"/>
                <a:cs typeface="+mn-cs"/>
              </a:rPr>
              <a:t>with the current source code management </a:t>
            </a:r>
            <a:r>
              <a:rPr lang="en-US" sz="1200" b="0" kern="1200" baseline="0" noProof="0" dirty="0">
                <a:solidFill>
                  <a:schemeClr val="tx1"/>
                </a:solidFill>
                <a:effectLst/>
                <a:latin typeface="+mn-lt"/>
                <a:ea typeface="+mn-ea"/>
                <a:cs typeface="+mn-cs"/>
              </a:rPr>
              <a:t>system there is no reuse possible between the depicted glasses.</a:t>
            </a:r>
          </a:p>
          <a:p>
            <a:endParaRPr lang="en-US" sz="1200" b="0" kern="1200" baseline="0" noProof="0" dirty="0">
              <a:solidFill>
                <a:schemeClr val="tx1"/>
              </a:solidFill>
              <a:effectLst/>
              <a:latin typeface="+mn-lt"/>
              <a:ea typeface="+mn-ea"/>
              <a:cs typeface="+mn-cs"/>
            </a:endParaRPr>
          </a:p>
          <a:p>
            <a:r>
              <a:rPr lang="en-US" sz="1200" b="0" kern="1200" baseline="0" noProof="0" dirty="0">
                <a:solidFill>
                  <a:schemeClr val="tx1"/>
                </a:solidFill>
                <a:effectLst/>
                <a:latin typeface="+mn-lt"/>
                <a:ea typeface="+mn-ea"/>
                <a:cs typeface="+mn-cs"/>
              </a:rPr>
              <a:t>Each glass is now an independent source code repository.</a:t>
            </a:r>
            <a:endParaRPr lang="en-US" sz="1200" b="0" kern="1200" noProof="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SW projects at Marquardt are mainly managed as repositories in the SCM system "Dimensions CM" from the company Micro Focus.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we started it was the same situation with the complex sensor cluster.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Component developers had to make their component changes in several different Dimensions repositories.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Here we can see the disadvantages very quickly:</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We see a waste of men power here due to the high maintenance effort of components in different repositories.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also a high possibility of SW erosion, i.e., former identical source files diverge from each other due to different customer specific implementations.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Improvements cannot be shared and refactoring becomes almost impossible.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how to tackle these disadvantages and make our developer life easier?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answer: the migration to a Software Product Line would allow reuse and sharing of core assets and features of SW components.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But how should a migration strategy look like for real-life projects already started with a tight release plan?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Our answer is an iterative and incremental migration strategy consisting of three consecutive steps.</a:t>
            </a:r>
          </a:p>
          <a:p>
            <a:endParaRPr lang="en-US" baseline="0" noProof="0" dirty="0"/>
          </a:p>
        </p:txBody>
      </p:sp>
      <p:sp>
        <p:nvSpPr>
          <p:cNvPr id="4" name="Slide Number Placeholder 3"/>
          <p:cNvSpPr>
            <a:spLocks noGrp="1"/>
          </p:cNvSpPr>
          <p:nvPr>
            <p:ph type="sldNum" sz="quarter" idx="10"/>
          </p:nvPr>
        </p:nvSpPr>
        <p:spPr/>
        <p:txBody>
          <a:bodyPr/>
          <a:lstStyle/>
          <a:p>
            <a:fld id="{74AE32A7-20EC-42B9-8F17-6643B52376A6}" type="slidenum">
              <a:rPr lang="en-US" smtClean="0"/>
              <a:t>7</a:t>
            </a:fld>
            <a:endParaRPr lang="en-US" dirty="0"/>
          </a:p>
        </p:txBody>
      </p:sp>
    </p:spTree>
    <p:extLst>
      <p:ext uri="{BB962C8B-B14F-4D97-AF65-F5344CB8AC3E}">
        <p14:creationId xmlns:p14="http://schemas.microsoft.com/office/powerpoint/2010/main" val="298878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Our first migration step "Complexity Reduction" is only a preparation step that brings</a:t>
            </a:r>
            <a:r>
              <a:rPr lang="en-US" sz="1200" b="0" kern="1200" baseline="0" dirty="0">
                <a:solidFill>
                  <a:schemeClr val="tx1"/>
                </a:solidFill>
                <a:effectLst/>
                <a:latin typeface="+mn-lt"/>
                <a:ea typeface="+mn-ea"/>
                <a:cs typeface="+mn-cs"/>
              </a:rPr>
              <a:t> duplicated or similar </a:t>
            </a:r>
            <a:r>
              <a:rPr lang="en-US" sz="1200" b="0" kern="1200" dirty="0">
                <a:solidFill>
                  <a:schemeClr val="tx1"/>
                </a:solidFill>
                <a:effectLst/>
                <a:latin typeface="+mn-lt"/>
                <a:ea typeface="+mn-ea"/>
                <a:cs typeface="+mn-cs"/>
              </a:rPr>
              <a:t>code together within an SPL-capable build system.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click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Complexity Reduction can be repeated incrementally for each project being migrated to an SPL variant.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click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second iterative migration step "Modularization" builds up configurable sources.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Every component gets its own space. In an SPL we talk about variation dimensions: space is one of them.</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click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third step is a step towards variation in time.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Components get out-sourced and can be integrated in any version.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Each of those three migration steps can be repeated for each project, variant and component </a:t>
            </a:r>
            <a:r>
              <a:rPr lang="en-US" sz="1200" b="0" kern="1200" dirty="0" err="1">
                <a:solidFill>
                  <a:schemeClr val="tx1"/>
                </a:solidFill>
                <a:effectLst/>
                <a:latin typeface="+mn-lt"/>
                <a:ea typeface="+mn-ea"/>
                <a:cs typeface="+mn-cs"/>
              </a:rPr>
              <a:t>seperately</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We</a:t>
            </a:r>
            <a:r>
              <a:rPr lang="en-US" sz="1200" b="0" kern="1200" baseline="0" dirty="0">
                <a:solidFill>
                  <a:schemeClr val="tx1"/>
                </a:solidFill>
                <a:effectLst/>
                <a:latin typeface="+mn-lt"/>
                <a:ea typeface="+mn-ea"/>
                <a:cs typeface="+mn-cs"/>
              </a:rPr>
              <a:t> wanted to avoid a kind of big bang migration due to our experiences with the projects of our former employer.</a:t>
            </a:r>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Our last big bang migration to</a:t>
            </a:r>
            <a:r>
              <a:rPr lang="en-US" sz="1200" b="0" kern="1200" baseline="0" dirty="0">
                <a:solidFill>
                  <a:schemeClr val="tx1"/>
                </a:solidFill>
                <a:effectLst/>
                <a:latin typeface="+mn-lt"/>
                <a:ea typeface="+mn-ea"/>
                <a:cs typeface="+mn-cs"/>
              </a:rPr>
              <a:t> GitHub took us more than a year of preparation without any visible improvement before flipping the switch after a weekend’s work.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So let's have a look at the first migration step ...</a:t>
            </a:r>
          </a:p>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861DCA0-EA5B-40AF-B6FE-AD6C6DAB16C9}" type="slidenum">
              <a:rPr lang="en-US" smtClean="0"/>
              <a:t>8</a:t>
            </a:fld>
            <a:endParaRPr lang="en-US"/>
          </a:p>
        </p:txBody>
      </p:sp>
    </p:spTree>
    <p:extLst>
      <p:ext uri="{BB962C8B-B14F-4D97-AF65-F5344CB8AC3E}">
        <p14:creationId xmlns:p14="http://schemas.microsoft.com/office/powerpoint/2010/main" val="2314838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a:solidFill>
                  <a:schemeClr val="tx1"/>
                </a:solidFill>
                <a:effectLst/>
                <a:latin typeface="+mn-lt"/>
                <a:ea typeface="+mn-ea"/>
                <a:cs typeface="+mn-cs"/>
              </a:rPr>
              <a:t>Complexity Reduction.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goal of this step is to bring all projects into one repository and to enable a mindset change from project to product development.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consists of 4 parts.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Click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First we copy the sources of several</a:t>
            </a:r>
            <a:r>
              <a:rPr lang="en-US" sz="1200" b="0" kern="1200" baseline="0" dirty="0">
                <a:solidFill>
                  <a:schemeClr val="tx1"/>
                </a:solidFill>
                <a:effectLst/>
                <a:latin typeface="+mn-lt"/>
                <a:ea typeface="+mn-ea"/>
                <a:cs typeface="+mn-cs"/>
              </a:rPr>
              <a:t> projects</a:t>
            </a:r>
            <a:r>
              <a:rPr lang="en-US" sz="1200" b="0" kern="1200" dirty="0">
                <a:solidFill>
                  <a:schemeClr val="tx1"/>
                </a:solidFill>
                <a:effectLst/>
                <a:latin typeface="+mn-lt"/>
                <a:ea typeface="+mn-ea"/>
                <a:cs typeface="+mn-cs"/>
              </a:rPr>
              <a:t> as legacy sources of variants</a:t>
            </a:r>
            <a:r>
              <a:rPr lang="en-US" sz="1200" b="0" kern="1200" baseline="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without any changes or adaptions.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Click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Second we create CMake variant configuration files out of the existing GNU Make files.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Click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Third we create IDE configuration for seamless integration in Visual Studio Code as build settings for each variant.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Click</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And last but not least we establish Continuous Integration</a:t>
            </a:r>
            <a:r>
              <a:rPr lang="en-US" sz="1200" b="0" kern="1200" baseline="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by creating a </a:t>
            </a:r>
            <a:r>
              <a:rPr lang="en-US" sz="1200" b="0" kern="1200" dirty="0" err="1">
                <a:solidFill>
                  <a:schemeClr val="tx1"/>
                </a:solidFill>
                <a:effectLst/>
                <a:latin typeface="+mn-lt"/>
                <a:ea typeface="+mn-ea"/>
                <a:cs typeface="+mn-cs"/>
              </a:rPr>
              <a:t>Jenkinsfile</a:t>
            </a:r>
            <a:r>
              <a:rPr lang="en-US" sz="1200" b="0" kern="1200" dirty="0">
                <a:solidFill>
                  <a:schemeClr val="tx1"/>
                </a:solidFill>
                <a:effectLst/>
                <a:latin typeface="+mn-lt"/>
                <a:ea typeface="+mn-ea"/>
                <a:cs typeface="+mn-cs"/>
              </a:rPr>
              <a:t> and test cases for the target build and unit test execution.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Click</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 call this step Complexity Reduction because of the decrease of used systems: one repository per product instead of many, one shared CMake build system and tool environment instead of several independent </a:t>
            </a:r>
            <a:r>
              <a:rPr lang="en-US" sz="1200" b="0" kern="1200" dirty="0" err="1">
                <a:solidFill>
                  <a:schemeClr val="tx1"/>
                </a:solidFill>
                <a:effectLst/>
                <a:latin typeface="+mn-lt"/>
                <a:ea typeface="+mn-ea"/>
                <a:cs typeface="+mn-cs"/>
              </a:rPr>
              <a:t>Makefiles</a:t>
            </a:r>
            <a:r>
              <a:rPr lang="en-US" sz="1200" b="0" kern="1200" dirty="0">
                <a:solidFill>
                  <a:schemeClr val="tx1"/>
                </a:solidFill>
                <a:effectLst/>
                <a:latin typeface="+mn-lt"/>
                <a:ea typeface="+mn-ea"/>
                <a:cs typeface="+mn-cs"/>
              </a:rPr>
              <a:t> and scripts.</a:t>
            </a:r>
          </a:p>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861DCA0-EA5B-40AF-B6FE-AD6C6DAB16C9}" type="slidenum">
              <a:rPr lang="en-US" smtClean="0"/>
              <a:t>9</a:t>
            </a:fld>
            <a:endParaRPr lang="en-US"/>
          </a:p>
        </p:txBody>
      </p:sp>
    </p:spTree>
    <p:extLst>
      <p:ext uri="{BB962C8B-B14F-4D97-AF65-F5344CB8AC3E}">
        <p14:creationId xmlns:p14="http://schemas.microsoft.com/office/powerpoint/2010/main" val="1682677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705B9-9213-4B4F-BCFF-C5D951B245FF}" type="slidenum">
              <a:rPr lang="en-US" smtClean="0"/>
              <a:t>‹Nr.›</a:t>
            </a:fld>
            <a:endParaRPr lang="en-US"/>
          </a:p>
        </p:txBody>
      </p:sp>
    </p:spTree>
    <p:extLst>
      <p:ext uri="{BB962C8B-B14F-4D97-AF65-F5344CB8AC3E}">
        <p14:creationId xmlns:p14="http://schemas.microsoft.com/office/powerpoint/2010/main" val="1293086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705B9-9213-4B4F-BCFF-C5D951B245FF}" type="slidenum">
              <a:rPr lang="en-US" smtClean="0"/>
              <a:t>‹Nr.›</a:t>
            </a:fld>
            <a:endParaRPr lang="en-US"/>
          </a:p>
        </p:txBody>
      </p:sp>
    </p:spTree>
    <p:extLst>
      <p:ext uri="{BB962C8B-B14F-4D97-AF65-F5344CB8AC3E}">
        <p14:creationId xmlns:p14="http://schemas.microsoft.com/office/powerpoint/2010/main" val="660220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705B9-9213-4B4F-BCFF-C5D951B245FF}" type="slidenum">
              <a:rPr lang="en-US" smtClean="0"/>
              <a:t>‹Nr.›</a:t>
            </a:fld>
            <a:endParaRPr lang="en-US"/>
          </a:p>
        </p:txBody>
      </p:sp>
    </p:spTree>
    <p:extLst>
      <p:ext uri="{BB962C8B-B14F-4D97-AF65-F5344CB8AC3E}">
        <p14:creationId xmlns:p14="http://schemas.microsoft.com/office/powerpoint/2010/main" val="1154560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237" y="0"/>
            <a:ext cx="10515600" cy="721895"/>
          </a:xfrm>
        </p:spPr>
        <p:txBody>
          <a:bodyPr vert="horz" lIns="91440" tIns="45720" rIns="91440" bIns="45720" rtlCol="0" anchor="ctr">
            <a:normAutofit/>
          </a:bodyPr>
          <a:lstStyle>
            <a:lvl1pPr>
              <a:defRPr lang="en-US" sz="3200" dirty="0">
                <a:solidFill>
                  <a:srgbClr val="009A9B"/>
                </a:solidFill>
                <a:latin typeface="Franklin Gothic Demi" panose="020B0703020102020204" pitchFamily="34" charset="0"/>
              </a:defRPr>
            </a:lvl1pPr>
          </a:lstStyle>
          <a:p>
            <a:pPr lvl="0"/>
            <a:r>
              <a:rPr lang="en-US" dirty="0"/>
              <a:t>Click to edit Master title style</a:t>
            </a:r>
          </a:p>
        </p:txBody>
      </p:sp>
      <p:sp>
        <p:nvSpPr>
          <p:cNvPr id="3" name="Content Placeholder 2"/>
          <p:cNvSpPr>
            <a:spLocks noGrp="1"/>
          </p:cNvSpPr>
          <p:nvPr>
            <p:ph idx="1"/>
          </p:nvPr>
        </p:nvSpPr>
        <p:spPr/>
        <p:txBody>
          <a:bodyPr/>
          <a:lstStyle>
            <a:lvl1pPr>
              <a:defRPr>
                <a:latin typeface="Franklin Gothic Book" panose="020B0503020102020204" pitchFamily="34" charset="0"/>
              </a:defRPr>
            </a:lvl1pPr>
            <a:lvl2pPr>
              <a:defRPr>
                <a:latin typeface="Franklin Gothic Book" panose="020B0503020102020204" pitchFamily="34" charset="0"/>
              </a:defRPr>
            </a:lvl2pPr>
            <a:lvl3pPr>
              <a:defRPr>
                <a:latin typeface="Franklin Gothic Book" panose="020B0503020102020204" pitchFamily="34" charset="0"/>
              </a:defRPr>
            </a:lvl3pPr>
            <a:lvl4pPr>
              <a:defRPr>
                <a:latin typeface="Franklin Gothic Book" panose="020B0503020102020204" pitchFamily="34" charset="0"/>
              </a:defRPr>
            </a:lvl4pPr>
            <a:lvl5pPr>
              <a:defRPr>
                <a:latin typeface="Franklin Gothic Book" panose="020B05030201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2"/>
          </p:nvPr>
        </p:nvSpPr>
        <p:spPr>
          <a:xfrm>
            <a:off x="11611169" y="6492875"/>
            <a:ext cx="387220" cy="365125"/>
          </a:xfrm>
        </p:spPr>
        <p:txBody>
          <a:bodyPr vert="horz" lIns="91440" tIns="45720" rIns="91440" bIns="45720" rtlCol="0" anchor="ctr">
            <a:normAutofit/>
          </a:bodyPr>
          <a:lstStyle>
            <a:lvl1pPr>
              <a:defRPr lang="en-US" sz="1200" smtClean="0">
                <a:solidFill>
                  <a:srgbClr val="009A9B"/>
                </a:solidFill>
                <a:latin typeface="Franklin Gothic Demi" panose="020B0703020102020204" pitchFamily="34" charset="0"/>
                <a:ea typeface="+mj-ea"/>
                <a:cs typeface="+mj-cs"/>
              </a:defRPr>
            </a:lvl1pPr>
          </a:lstStyle>
          <a:p>
            <a:pPr algn="l">
              <a:lnSpc>
                <a:spcPct val="90000"/>
              </a:lnSpc>
              <a:spcBef>
                <a:spcPct val="0"/>
              </a:spcBef>
            </a:pPr>
            <a:fld id="{D91705B9-9213-4B4F-BCFF-C5D951B245FF}" type="slidenum">
              <a:rPr lang="en-US" smtClean="0"/>
              <a:pPr algn="l">
                <a:lnSpc>
                  <a:spcPct val="90000"/>
                </a:lnSpc>
                <a:spcBef>
                  <a:spcPct val="0"/>
                </a:spcBef>
              </a:pPr>
              <a:t>‹Nr.›</a:t>
            </a:fld>
            <a:endParaRPr lang="en-US" dirty="0"/>
          </a:p>
        </p:txBody>
      </p:sp>
      <p:pic>
        <p:nvPicPr>
          <p:cNvPr id="5" name="Bild 1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439724" y="74352"/>
            <a:ext cx="688231" cy="286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72E5747B-7055-8020-9588-93FAF670675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429043" y="409009"/>
            <a:ext cx="719667" cy="31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652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705B9-9213-4B4F-BCFF-C5D951B245FF}" type="slidenum">
              <a:rPr lang="en-US" smtClean="0"/>
              <a:t>‹Nr.›</a:t>
            </a:fld>
            <a:endParaRPr lang="en-US"/>
          </a:p>
        </p:txBody>
      </p:sp>
    </p:spTree>
    <p:extLst>
      <p:ext uri="{BB962C8B-B14F-4D97-AF65-F5344CB8AC3E}">
        <p14:creationId xmlns:p14="http://schemas.microsoft.com/office/powerpoint/2010/main" val="842435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705B9-9213-4B4F-BCFF-C5D951B245FF}" type="slidenum">
              <a:rPr lang="en-US" smtClean="0"/>
              <a:t>‹Nr.›</a:t>
            </a:fld>
            <a:endParaRPr lang="en-US"/>
          </a:p>
        </p:txBody>
      </p:sp>
    </p:spTree>
    <p:extLst>
      <p:ext uri="{BB962C8B-B14F-4D97-AF65-F5344CB8AC3E}">
        <p14:creationId xmlns:p14="http://schemas.microsoft.com/office/powerpoint/2010/main" val="3303521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1705B9-9213-4B4F-BCFF-C5D951B245FF}" type="slidenum">
              <a:rPr lang="en-US" smtClean="0"/>
              <a:t>‹Nr.›</a:t>
            </a:fld>
            <a:endParaRPr lang="en-US"/>
          </a:p>
        </p:txBody>
      </p:sp>
    </p:spTree>
    <p:extLst>
      <p:ext uri="{BB962C8B-B14F-4D97-AF65-F5344CB8AC3E}">
        <p14:creationId xmlns:p14="http://schemas.microsoft.com/office/powerpoint/2010/main" val="96312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1705B9-9213-4B4F-BCFF-C5D951B245FF}" type="slidenum">
              <a:rPr lang="en-US" smtClean="0"/>
              <a:t>‹Nr.›</a:t>
            </a:fld>
            <a:endParaRPr lang="en-US"/>
          </a:p>
        </p:txBody>
      </p:sp>
    </p:spTree>
    <p:extLst>
      <p:ext uri="{BB962C8B-B14F-4D97-AF65-F5344CB8AC3E}">
        <p14:creationId xmlns:p14="http://schemas.microsoft.com/office/powerpoint/2010/main" val="3603482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1705B9-9213-4B4F-BCFF-C5D951B245FF}" type="slidenum">
              <a:rPr lang="en-US" smtClean="0"/>
              <a:t>‹Nr.›</a:t>
            </a:fld>
            <a:endParaRPr lang="en-US"/>
          </a:p>
        </p:txBody>
      </p:sp>
    </p:spTree>
    <p:extLst>
      <p:ext uri="{BB962C8B-B14F-4D97-AF65-F5344CB8AC3E}">
        <p14:creationId xmlns:p14="http://schemas.microsoft.com/office/powerpoint/2010/main" val="1954826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705B9-9213-4B4F-BCFF-C5D951B245FF}" type="slidenum">
              <a:rPr lang="en-US" smtClean="0"/>
              <a:t>‹Nr.›</a:t>
            </a:fld>
            <a:endParaRPr lang="en-US"/>
          </a:p>
        </p:txBody>
      </p:sp>
    </p:spTree>
    <p:extLst>
      <p:ext uri="{BB962C8B-B14F-4D97-AF65-F5344CB8AC3E}">
        <p14:creationId xmlns:p14="http://schemas.microsoft.com/office/powerpoint/2010/main" val="2016204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705B9-9213-4B4F-BCFF-C5D951B245FF}" type="slidenum">
              <a:rPr lang="en-US" smtClean="0"/>
              <a:t>‹Nr.›</a:t>
            </a:fld>
            <a:endParaRPr lang="en-US"/>
          </a:p>
        </p:txBody>
      </p:sp>
    </p:spTree>
    <p:extLst>
      <p:ext uri="{BB962C8B-B14F-4D97-AF65-F5344CB8AC3E}">
        <p14:creationId xmlns:p14="http://schemas.microsoft.com/office/powerpoint/2010/main" val="4094304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1705B9-9213-4B4F-BCFF-C5D951B245FF}" type="slidenum">
              <a:rPr lang="en-US" smtClean="0"/>
              <a:t>‹Nr.›</a:t>
            </a:fld>
            <a:endParaRPr lang="en-US"/>
          </a:p>
        </p:txBody>
      </p:sp>
    </p:spTree>
    <p:extLst>
      <p:ext uri="{BB962C8B-B14F-4D97-AF65-F5344CB8AC3E}">
        <p14:creationId xmlns:p14="http://schemas.microsoft.com/office/powerpoint/2010/main" val="1705782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7.png"/><Relationship Id="rId17" Type="http://schemas.openxmlformats.org/officeDocument/2006/relationships/image" Target="../media/image41.png"/><Relationship Id="rId2" Type="http://schemas.openxmlformats.org/officeDocument/2006/relationships/notesSlide" Target="../notesSlides/notesSlide21.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39.png"/><Relationship Id="rId10" Type="http://schemas.openxmlformats.org/officeDocument/2006/relationships/image" Target="../media/image36.png"/><Relationship Id="rId4" Type="http://schemas.microsoft.com/office/2007/relationships/hdphoto" Target="../media/hdphoto1.wdp"/><Relationship Id="rId9" Type="http://schemas.openxmlformats.org/officeDocument/2006/relationships/image" Target="../media/image35.pn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 y="7938"/>
            <a:ext cx="12198350" cy="671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ld 1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92488" y="1504950"/>
            <a:ext cx="5413375"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el 1"/>
          <p:cNvSpPr>
            <a:spLocks noGrp="1"/>
          </p:cNvSpPr>
          <p:nvPr>
            <p:ph type="ctrTitle"/>
          </p:nvPr>
        </p:nvSpPr>
        <p:spPr>
          <a:xfrm>
            <a:off x="2254250" y="4226029"/>
            <a:ext cx="7683500" cy="1290636"/>
          </a:xfrm>
        </p:spPr>
        <p:txBody>
          <a:bodyPr>
            <a:normAutofit fontScale="90000"/>
          </a:bodyPr>
          <a:lstStyle>
            <a:lvl1pPr algn="ctr">
              <a:defRPr sz="3200" kern="0" cap="all" spc="150" baseline="0">
                <a:solidFill>
                  <a:srgbClr val="006470"/>
                </a:solidFill>
              </a:defRPr>
            </a:lvl1pPr>
          </a:lstStyle>
          <a:p>
            <a:r>
              <a:rPr lang="en-US" dirty="0">
                <a:latin typeface="Franklin Gothic Demi" panose="020B0703020102020204" pitchFamily="34" charset="0"/>
              </a:rPr>
              <a:t>In Three Steps to Software Product Lines: a Practical Example</a:t>
            </a:r>
            <a:br>
              <a:rPr lang="en-US" dirty="0">
                <a:latin typeface="Franklin Gothic Demi" panose="020B0703020102020204" pitchFamily="34" charset="0"/>
              </a:rPr>
            </a:br>
            <a:r>
              <a:rPr lang="en-US" dirty="0">
                <a:latin typeface="Franklin Gothic Demi" panose="020B0703020102020204" pitchFamily="34" charset="0"/>
              </a:rPr>
              <a:t>from the Automotive Industry</a:t>
            </a:r>
            <a:endParaRPr lang="de-DE" dirty="0">
              <a:latin typeface="Franklin Gothic Demi" panose="020B0703020102020204" pitchFamily="34" charset="0"/>
            </a:endParaRPr>
          </a:p>
        </p:txBody>
      </p:sp>
      <p:sp>
        <p:nvSpPr>
          <p:cNvPr id="9" name="Textplatzhalter 3"/>
          <p:cNvSpPr txBox="1">
            <a:spLocks/>
          </p:cNvSpPr>
          <p:nvPr/>
        </p:nvSpPr>
        <p:spPr>
          <a:xfrm>
            <a:off x="2254250" y="5867185"/>
            <a:ext cx="7683500" cy="588128"/>
          </a:xfrm>
          <a:prstGeom prst="rect">
            <a:avLst/>
          </a:prstGeom>
        </p:spPr>
        <p:txBody>
          <a:bodyPr vert="horz" lIns="91440" tIns="45720" rIns="91440" bIns="45720" rtlCol="0" anchor="ctr"/>
          <a:lstStyle>
            <a:defPPr>
              <a:defRPr lang="en-US"/>
            </a:defPPr>
            <a:lvl1pPr marL="0" indent="0" algn="ctr" defTabSz="914400" rtl="0" eaLnBrk="1" latinLnBrk="0" hangingPunct="1">
              <a:buNone/>
              <a:defRPr sz="950" kern="1200" cap="all" spc="90" baseline="0">
                <a:solidFill>
                  <a:schemeClr val="accent3"/>
                </a:solidFill>
                <a:latin typeface="+mn-lt"/>
                <a:ea typeface="+mn-ea"/>
                <a:cs typeface="+mn-cs"/>
              </a:defRPr>
            </a:lvl1pPr>
            <a:lvl2pPr marL="479425" indent="0" algn="l" defTabSz="914400" rtl="0" eaLnBrk="1" latinLnBrk="0" hangingPunct="1">
              <a:buNone/>
              <a:defRPr sz="950" kern="1200" cap="all" spc="90" baseline="0">
                <a:solidFill>
                  <a:schemeClr val="tx1"/>
                </a:solidFill>
                <a:latin typeface="+mn-lt"/>
                <a:ea typeface="+mn-ea"/>
                <a:cs typeface="+mn-cs"/>
              </a:defRPr>
            </a:lvl2pPr>
            <a:lvl3pPr marL="931863" indent="0" algn="l" defTabSz="914400" rtl="0" eaLnBrk="1" latinLnBrk="0" hangingPunct="1">
              <a:buNone/>
              <a:defRPr sz="950" kern="1200" cap="all" spc="90" baseline="0">
                <a:solidFill>
                  <a:schemeClr val="tx1"/>
                </a:solidFill>
                <a:latin typeface="+mn-lt"/>
                <a:ea typeface="+mn-ea"/>
                <a:cs typeface="+mn-cs"/>
              </a:defRPr>
            </a:lvl3pPr>
            <a:lvl4pPr marL="1382713" indent="0" algn="l" defTabSz="914400" rtl="0" eaLnBrk="1" latinLnBrk="0" hangingPunct="1">
              <a:buNone/>
              <a:defRPr sz="950" kern="1200" cap="all" spc="90" baseline="0">
                <a:solidFill>
                  <a:schemeClr val="tx1"/>
                </a:solidFill>
                <a:latin typeface="+mn-lt"/>
                <a:ea typeface="+mn-ea"/>
                <a:cs typeface="+mn-cs"/>
              </a:defRPr>
            </a:lvl4pPr>
            <a:lvl5pPr marL="1824038" indent="0" algn="l" defTabSz="914400" rtl="0" eaLnBrk="1" latinLnBrk="0" hangingPunct="1">
              <a:buNone/>
              <a:defRPr sz="950" kern="1200" cap="all" spc="9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ts val="0"/>
              </a:spcBef>
            </a:pPr>
            <a:r>
              <a:rPr lang="en-US" sz="1200" dirty="0">
                <a:solidFill>
                  <a:srgbClr val="006470"/>
                </a:solidFill>
                <a:latin typeface="Franklin Gothic Book" panose="020B0503020102020204" pitchFamily="34" charset="0"/>
              </a:rPr>
              <a:t>Matthias Eggert, Karsten Günther</a:t>
            </a:r>
          </a:p>
          <a:p>
            <a:pPr>
              <a:lnSpc>
                <a:spcPct val="150000"/>
              </a:lnSpc>
              <a:spcBef>
                <a:spcPts val="0"/>
              </a:spcBef>
            </a:pPr>
            <a:r>
              <a:rPr lang="en-US" sz="1200" dirty="0">
                <a:solidFill>
                  <a:srgbClr val="006470"/>
                </a:solidFill>
                <a:latin typeface="Franklin Gothic Book" panose="020B0503020102020204" pitchFamily="34" charset="0"/>
              </a:rPr>
              <a:t>Rhine-Main-Team (RMT), Marquardt GmbH, Rietheim-Weilheim, Germany</a:t>
            </a:r>
          </a:p>
        </p:txBody>
      </p:sp>
      <p:pic>
        <p:nvPicPr>
          <p:cNvPr id="1026" name="Picture 2">
            <a:extLst>
              <a:ext uri="{FF2B5EF4-FFF2-40B4-BE49-F238E27FC236}">
                <a16:creationId xmlns:a16="http://schemas.microsoft.com/office/drawing/2014/main" id="{56C54AA3-CF0D-5247-1846-BB2501C6ED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74729" y="329221"/>
            <a:ext cx="1988612" cy="86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454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7856" y="96986"/>
            <a:ext cx="8873711" cy="6656291"/>
          </a:xfrm>
          <a:prstGeom prst="rect">
            <a:avLst/>
          </a:prstGeom>
        </p:spPr>
      </p:pic>
      <p:sp>
        <p:nvSpPr>
          <p:cNvPr id="4" name="TextBox 3"/>
          <p:cNvSpPr txBox="1"/>
          <p:nvPr/>
        </p:nvSpPr>
        <p:spPr>
          <a:xfrm>
            <a:off x="-18806" y="5665569"/>
            <a:ext cx="1599349" cy="1200329"/>
          </a:xfrm>
          <a:prstGeom prst="rect">
            <a:avLst/>
          </a:prstGeom>
          <a:noFill/>
        </p:spPr>
        <p:txBody>
          <a:bodyPr wrap="none" rtlCol="0">
            <a:spAutoFit/>
          </a:bodyPr>
          <a:lstStyle/>
          <a:p>
            <a:r>
              <a:rPr lang="en-US" dirty="0">
                <a:latin typeface="Franklin Gothic Book" panose="020B0503020102020204" pitchFamily="34" charset="0"/>
              </a:rPr>
              <a:t>1 repository</a:t>
            </a:r>
          </a:p>
          <a:p>
            <a:r>
              <a:rPr lang="en-US" dirty="0">
                <a:latin typeface="Franklin Gothic Book" panose="020B0503020102020204" pitchFamily="34" charset="0"/>
              </a:rPr>
              <a:t>1 build system</a:t>
            </a:r>
          </a:p>
          <a:p>
            <a:r>
              <a:rPr lang="en-US" dirty="0">
                <a:latin typeface="Franklin Gothic Book" panose="020B0503020102020204" pitchFamily="34" charset="0"/>
              </a:rPr>
              <a:t>109 SW</a:t>
            </a:r>
          </a:p>
          <a:p>
            <a:r>
              <a:rPr lang="en-US" dirty="0">
                <a:latin typeface="Franklin Gothic Book" panose="020B0503020102020204" pitchFamily="34" charset="0"/>
              </a:rPr>
              <a:t>components</a:t>
            </a:r>
          </a:p>
        </p:txBody>
      </p:sp>
      <p:cxnSp>
        <p:nvCxnSpPr>
          <p:cNvPr id="6" name="Gerade Verbindung mit Pfeil 5"/>
          <p:cNvCxnSpPr/>
          <p:nvPr/>
        </p:nvCxnSpPr>
        <p:spPr>
          <a:xfrm>
            <a:off x="1444743" y="1009995"/>
            <a:ext cx="785927" cy="3179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feld 6"/>
          <p:cNvSpPr txBox="1"/>
          <p:nvPr/>
        </p:nvSpPr>
        <p:spPr>
          <a:xfrm>
            <a:off x="1310046" y="2383071"/>
            <a:ext cx="797013" cy="369332"/>
          </a:xfrm>
          <a:prstGeom prst="rect">
            <a:avLst/>
          </a:prstGeom>
          <a:noFill/>
        </p:spPr>
        <p:txBody>
          <a:bodyPr wrap="none" rtlCol="0">
            <a:spAutoFit/>
          </a:bodyPr>
          <a:lstStyle/>
          <a:p>
            <a:r>
              <a:rPr lang="en-US" dirty="0">
                <a:latin typeface="Franklin Gothic Book" panose="020B0503020102020204" pitchFamily="34" charset="0"/>
              </a:rPr>
              <a:t>legacy</a:t>
            </a:r>
          </a:p>
        </p:txBody>
      </p:sp>
      <p:sp>
        <p:nvSpPr>
          <p:cNvPr id="9" name="Textfeld 8"/>
          <p:cNvSpPr txBox="1"/>
          <p:nvPr/>
        </p:nvSpPr>
        <p:spPr>
          <a:xfrm>
            <a:off x="1031886" y="3985964"/>
            <a:ext cx="797013" cy="369332"/>
          </a:xfrm>
          <a:prstGeom prst="rect">
            <a:avLst/>
          </a:prstGeom>
          <a:noFill/>
        </p:spPr>
        <p:txBody>
          <a:bodyPr wrap="none" rtlCol="0">
            <a:spAutoFit/>
          </a:bodyPr>
          <a:lstStyle/>
          <a:p>
            <a:r>
              <a:rPr lang="en-US" dirty="0">
                <a:latin typeface="Franklin Gothic Book" panose="020B0503020102020204" pitchFamily="34" charset="0"/>
              </a:rPr>
              <a:t>legacy</a:t>
            </a:r>
          </a:p>
        </p:txBody>
      </p:sp>
      <p:sp>
        <p:nvSpPr>
          <p:cNvPr id="10" name="Textfeld 9"/>
          <p:cNvSpPr txBox="1"/>
          <p:nvPr/>
        </p:nvSpPr>
        <p:spPr>
          <a:xfrm>
            <a:off x="10412031" y="2738195"/>
            <a:ext cx="797013" cy="369332"/>
          </a:xfrm>
          <a:prstGeom prst="rect">
            <a:avLst/>
          </a:prstGeom>
          <a:noFill/>
        </p:spPr>
        <p:txBody>
          <a:bodyPr wrap="none" rtlCol="0">
            <a:spAutoFit/>
          </a:bodyPr>
          <a:lstStyle/>
          <a:p>
            <a:r>
              <a:rPr lang="en-US" dirty="0">
                <a:latin typeface="Franklin Gothic Book" panose="020B0503020102020204" pitchFamily="34" charset="0"/>
              </a:rPr>
              <a:t>legacy</a:t>
            </a:r>
          </a:p>
        </p:txBody>
      </p:sp>
      <p:cxnSp>
        <p:nvCxnSpPr>
          <p:cNvPr id="11" name="Gerade Verbindung mit Pfeil 10"/>
          <p:cNvCxnSpPr/>
          <p:nvPr/>
        </p:nvCxnSpPr>
        <p:spPr>
          <a:xfrm>
            <a:off x="1695183" y="2752403"/>
            <a:ext cx="791752" cy="1846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Gerade Verbindung mit Pfeil 13"/>
          <p:cNvCxnSpPr>
            <a:stCxn id="9" idx="3"/>
          </p:cNvCxnSpPr>
          <p:nvPr/>
        </p:nvCxnSpPr>
        <p:spPr>
          <a:xfrm>
            <a:off x="1802161" y="4170630"/>
            <a:ext cx="684774" cy="8103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p:cNvCxnSpPr>
            <a:stCxn id="10" idx="1"/>
          </p:cNvCxnSpPr>
          <p:nvPr/>
        </p:nvCxnSpPr>
        <p:spPr>
          <a:xfrm flipH="1">
            <a:off x="9528397" y="2922861"/>
            <a:ext cx="883634" cy="1173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Textfeld 14"/>
          <p:cNvSpPr txBox="1"/>
          <p:nvPr/>
        </p:nvSpPr>
        <p:spPr>
          <a:xfrm>
            <a:off x="573131" y="1123607"/>
            <a:ext cx="598241" cy="400110"/>
          </a:xfrm>
          <a:prstGeom prst="rect">
            <a:avLst/>
          </a:prstGeom>
          <a:noFill/>
        </p:spPr>
        <p:txBody>
          <a:bodyPr wrap="none" rtlCol="0">
            <a:spAutoFit/>
          </a:bodyPr>
          <a:lstStyle/>
          <a:p>
            <a:r>
              <a:rPr lang="de-DE" sz="2000" dirty="0">
                <a:latin typeface="Franklin Gothic Book" panose="020B0503020102020204" pitchFamily="34" charset="0"/>
              </a:rPr>
              <a:t>SPL</a:t>
            </a:r>
            <a:endParaRPr lang="en-US" sz="2000" dirty="0">
              <a:latin typeface="Franklin Gothic Book" panose="020B0503020102020204" pitchFamily="34" charset="0"/>
            </a:endParaRPr>
          </a:p>
        </p:txBody>
      </p:sp>
      <p:pic>
        <p:nvPicPr>
          <p:cNvPr id="16" name="Picture 4" descr="Git - Logo Download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387" y="447430"/>
            <a:ext cx="704048" cy="7040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545" y="96986"/>
            <a:ext cx="1265733" cy="399356"/>
          </a:xfrm>
          <a:prstGeom prst="rect">
            <a:avLst/>
          </a:prstGeom>
        </p:spPr>
      </p:pic>
      <p:sp>
        <p:nvSpPr>
          <p:cNvPr id="3" name="Slide Number Placeholder 2"/>
          <p:cNvSpPr>
            <a:spLocks noGrp="1"/>
          </p:cNvSpPr>
          <p:nvPr>
            <p:ph type="sldNum" sz="quarter" idx="12"/>
          </p:nvPr>
        </p:nvSpPr>
        <p:spPr/>
        <p:txBody>
          <a:bodyPr>
            <a:normAutofit/>
          </a:bodyPr>
          <a:lstStyle/>
          <a:p>
            <a:fld id="{D91705B9-9213-4B4F-BCFF-C5D951B245FF}" type="slidenum">
              <a:rPr lang="en-US" smtClean="0"/>
              <a:t>10</a:t>
            </a:fld>
            <a:endParaRPr lang="en-US"/>
          </a:p>
        </p:txBody>
      </p:sp>
    </p:spTree>
    <p:extLst>
      <p:ext uri="{BB962C8B-B14F-4D97-AF65-F5344CB8AC3E}">
        <p14:creationId xmlns:p14="http://schemas.microsoft.com/office/powerpoint/2010/main" val="1002275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8114" y="1295015"/>
            <a:ext cx="2565071" cy="4801314"/>
          </a:xfrm>
          <a:prstGeom prst="rect">
            <a:avLst/>
          </a:prstGeom>
          <a:ln>
            <a:solidFill>
              <a:srgbClr val="00AAA7"/>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atin typeface="Franklin Gothic Book" panose="020B0503020102020204" pitchFamily="34" charset="0"/>
              </a:rPr>
              <a:t>.</a:t>
            </a:r>
            <a:r>
              <a:rPr lang="en-US" dirty="0" err="1">
                <a:latin typeface="Franklin Gothic Book" panose="020B0503020102020204" pitchFamily="34" charset="0"/>
              </a:rPr>
              <a:t>vscode</a:t>
            </a:r>
            <a:r>
              <a:rPr lang="en-US" dirty="0">
                <a:latin typeface="Franklin Gothic Book" panose="020B0503020102020204" pitchFamily="34" charset="0"/>
              </a:rPr>
              <a:t>/</a:t>
            </a:r>
          </a:p>
          <a:p>
            <a:r>
              <a:rPr lang="en-US" dirty="0">
                <a:latin typeface="Franklin Gothic Book" panose="020B0503020102020204" pitchFamily="34" charset="0"/>
              </a:rPr>
              <a:t>legacy/</a:t>
            </a:r>
          </a:p>
          <a:p>
            <a:pPr marL="273050" lvl="1"/>
            <a:r>
              <a:rPr lang="en-US" dirty="0">
                <a:latin typeface="Franklin Gothic Book" panose="020B0503020102020204" pitchFamily="34" charset="0"/>
              </a:rPr>
              <a:t>variant-a/</a:t>
            </a:r>
          </a:p>
          <a:p>
            <a:pPr marL="534988" lvl="2"/>
            <a:r>
              <a:rPr lang="en-US" dirty="0">
                <a:latin typeface="Franklin Gothic Book" panose="020B0503020102020204" pitchFamily="34" charset="0"/>
              </a:rPr>
              <a:t>component-1/</a:t>
            </a:r>
          </a:p>
          <a:p>
            <a:pPr marL="534988" lvl="2"/>
            <a:r>
              <a:rPr lang="en-US" dirty="0">
                <a:latin typeface="Franklin Gothic Book" panose="020B0503020102020204" pitchFamily="34" charset="0"/>
              </a:rPr>
              <a:t>component-2/</a:t>
            </a:r>
          </a:p>
          <a:p>
            <a:pPr marL="273050" lvl="2"/>
            <a:r>
              <a:rPr lang="en-US" dirty="0">
                <a:latin typeface="Franklin Gothic Book" panose="020B0503020102020204" pitchFamily="34" charset="0"/>
              </a:rPr>
              <a:t>variant-b/</a:t>
            </a:r>
          </a:p>
          <a:p>
            <a:pPr marL="534988" lvl="2"/>
            <a:r>
              <a:rPr lang="en-US" dirty="0">
                <a:latin typeface="Franklin Gothic Book" panose="020B0503020102020204" pitchFamily="34" charset="0"/>
              </a:rPr>
              <a:t>component-1/</a:t>
            </a:r>
          </a:p>
          <a:p>
            <a:pPr marL="0" lvl="1"/>
            <a:r>
              <a:rPr lang="de-DE" dirty="0" err="1">
                <a:latin typeface="Franklin Gothic Book" panose="020B0503020102020204" pitchFamily="34" charset="0"/>
              </a:rPr>
              <a:t>test</a:t>
            </a:r>
            <a:r>
              <a:rPr lang="de-DE" dirty="0">
                <a:latin typeface="Franklin Gothic Book" panose="020B0503020102020204" pitchFamily="34" charset="0"/>
              </a:rPr>
              <a:t>/</a:t>
            </a:r>
          </a:p>
          <a:p>
            <a:pPr marL="0" lvl="1"/>
            <a:r>
              <a:rPr lang="en-US" dirty="0">
                <a:latin typeface="Franklin Gothic Book" panose="020B0503020102020204" pitchFamily="34" charset="0"/>
              </a:rPr>
              <a:t>variants/</a:t>
            </a:r>
          </a:p>
          <a:p>
            <a:pPr marL="273050" lvl="1"/>
            <a:r>
              <a:rPr lang="en-US" dirty="0">
                <a:latin typeface="Franklin Gothic Book" panose="020B0503020102020204" pitchFamily="34" charset="0"/>
              </a:rPr>
              <a:t>variant-a/</a:t>
            </a:r>
          </a:p>
          <a:p>
            <a:pPr marL="534988" lvl="2"/>
            <a:r>
              <a:rPr lang="en-US" dirty="0" err="1">
                <a:latin typeface="Franklin Gothic Book" panose="020B0503020102020204" pitchFamily="34" charset="0"/>
              </a:rPr>
              <a:t>config.cmake</a:t>
            </a:r>
            <a:endParaRPr lang="en-US" dirty="0">
              <a:latin typeface="Franklin Gothic Book" panose="020B0503020102020204" pitchFamily="34" charset="0"/>
            </a:endParaRPr>
          </a:p>
          <a:p>
            <a:pPr marL="534988" lvl="2"/>
            <a:r>
              <a:rPr lang="en-US" dirty="0" err="1">
                <a:latin typeface="Franklin Gothic Book" panose="020B0503020102020204" pitchFamily="34" charset="0"/>
              </a:rPr>
              <a:t>parts.cmake</a:t>
            </a:r>
            <a:endParaRPr lang="en-US" dirty="0">
              <a:latin typeface="Franklin Gothic Book" panose="020B0503020102020204" pitchFamily="34" charset="0"/>
            </a:endParaRPr>
          </a:p>
          <a:p>
            <a:pPr marL="273050" lvl="1"/>
            <a:r>
              <a:rPr lang="en-US" dirty="0">
                <a:latin typeface="Franklin Gothic Book" panose="020B0503020102020204" pitchFamily="34" charset="0"/>
              </a:rPr>
              <a:t>variant-b/</a:t>
            </a:r>
          </a:p>
          <a:p>
            <a:pPr marL="534988" lvl="2"/>
            <a:r>
              <a:rPr lang="en-US" dirty="0" err="1">
                <a:latin typeface="Franklin Gothic Book" panose="020B0503020102020204" pitchFamily="34" charset="0"/>
              </a:rPr>
              <a:t>config.cmake</a:t>
            </a:r>
            <a:endParaRPr lang="en-US" dirty="0">
              <a:latin typeface="Franklin Gothic Book" panose="020B0503020102020204" pitchFamily="34" charset="0"/>
            </a:endParaRPr>
          </a:p>
          <a:p>
            <a:pPr marL="534988" lvl="2"/>
            <a:r>
              <a:rPr lang="en-US" dirty="0" err="1">
                <a:latin typeface="Franklin Gothic Book" panose="020B0503020102020204" pitchFamily="34" charset="0"/>
              </a:rPr>
              <a:t>parts.cmake</a:t>
            </a:r>
            <a:endParaRPr lang="en-US" dirty="0">
              <a:latin typeface="Franklin Gothic Book" panose="020B0503020102020204" pitchFamily="34" charset="0"/>
            </a:endParaRPr>
          </a:p>
          <a:p>
            <a:r>
              <a:rPr lang="en-US" dirty="0">
                <a:latin typeface="Franklin Gothic Book" panose="020B0503020102020204" pitchFamily="34" charset="0"/>
              </a:rPr>
              <a:t>CMakeLists.txt</a:t>
            </a:r>
          </a:p>
          <a:p>
            <a:r>
              <a:rPr lang="de-DE" dirty="0" err="1">
                <a:latin typeface="Franklin Gothic Book" panose="020B0503020102020204" pitchFamily="34" charset="0"/>
              </a:rPr>
              <a:t>Jenkinsfile</a:t>
            </a:r>
            <a:endParaRPr lang="en-US" dirty="0">
              <a:latin typeface="Franklin Gothic Book" panose="020B0503020102020204" pitchFamily="34" charset="0"/>
            </a:endParaRPr>
          </a:p>
        </p:txBody>
      </p:sp>
      <p:sp>
        <p:nvSpPr>
          <p:cNvPr id="4" name="TextBox 3"/>
          <p:cNvSpPr txBox="1"/>
          <p:nvPr/>
        </p:nvSpPr>
        <p:spPr>
          <a:xfrm>
            <a:off x="471237" y="925683"/>
            <a:ext cx="1645772" cy="369332"/>
          </a:xfrm>
          <a:prstGeom prst="rect">
            <a:avLst/>
          </a:prstGeom>
          <a:noFill/>
        </p:spPr>
        <p:txBody>
          <a:bodyPr wrap="none" rtlCol="0">
            <a:spAutoFit/>
          </a:bodyPr>
          <a:lstStyle/>
          <a:p>
            <a:r>
              <a:rPr lang="en-US" dirty="0">
                <a:solidFill>
                  <a:srgbClr val="009A9B"/>
                </a:solidFill>
                <a:latin typeface="Franklin Gothic Demi" panose="020B0703020102020204" pitchFamily="34" charset="0"/>
              </a:rPr>
              <a:t>SPL repository</a:t>
            </a:r>
          </a:p>
        </p:txBody>
      </p:sp>
      <p:sp>
        <p:nvSpPr>
          <p:cNvPr id="5" name="Title 4"/>
          <p:cNvSpPr>
            <a:spLocks noGrp="1"/>
          </p:cNvSpPr>
          <p:nvPr>
            <p:ph type="title"/>
          </p:nvPr>
        </p:nvSpPr>
        <p:spPr/>
        <p:txBody>
          <a:bodyPr/>
          <a:lstStyle/>
          <a:p>
            <a:r>
              <a:rPr lang="en-US" dirty="0"/>
              <a:t>Modularization</a:t>
            </a:r>
          </a:p>
        </p:txBody>
      </p:sp>
      <p:sp>
        <p:nvSpPr>
          <p:cNvPr id="10" name="TextBox 9"/>
          <p:cNvSpPr txBox="1"/>
          <p:nvPr/>
        </p:nvSpPr>
        <p:spPr>
          <a:xfrm>
            <a:off x="4687772" y="1295015"/>
            <a:ext cx="2565071" cy="4801314"/>
          </a:xfrm>
          <a:prstGeom prst="rect">
            <a:avLst/>
          </a:prstGeom>
          <a:ln>
            <a:solidFill>
              <a:srgbClr val="00AAA7"/>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atin typeface="Franklin Gothic Book" panose="020B0503020102020204" pitchFamily="34" charset="0"/>
              </a:rPr>
              <a:t>.</a:t>
            </a:r>
            <a:r>
              <a:rPr lang="en-US" dirty="0" err="1">
                <a:latin typeface="Franklin Gothic Book" panose="020B0503020102020204" pitchFamily="34" charset="0"/>
              </a:rPr>
              <a:t>vscode</a:t>
            </a:r>
            <a:r>
              <a:rPr lang="en-US" dirty="0">
                <a:latin typeface="Franklin Gothic Book" panose="020B0503020102020204" pitchFamily="34" charset="0"/>
              </a:rPr>
              <a:t>/</a:t>
            </a:r>
          </a:p>
          <a:p>
            <a:r>
              <a:rPr lang="en-US" dirty="0" err="1">
                <a:latin typeface="Franklin Gothic Book" panose="020B0503020102020204" pitchFamily="34" charset="0"/>
              </a:rPr>
              <a:t>src</a:t>
            </a:r>
            <a:r>
              <a:rPr lang="en-US" dirty="0">
                <a:latin typeface="Franklin Gothic Book" panose="020B0503020102020204" pitchFamily="34" charset="0"/>
              </a:rPr>
              <a:t>/</a:t>
            </a:r>
          </a:p>
          <a:p>
            <a:pPr marL="273050" lvl="1"/>
            <a:r>
              <a:rPr lang="en-US" dirty="0">
                <a:latin typeface="Franklin Gothic Book" panose="020B0503020102020204" pitchFamily="34" charset="0"/>
              </a:rPr>
              <a:t>component-1/</a:t>
            </a:r>
          </a:p>
          <a:p>
            <a:pPr marL="534988" lvl="2"/>
            <a:r>
              <a:rPr lang="en-US" dirty="0">
                <a:latin typeface="Franklin Gothic Book" panose="020B0503020102020204" pitchFamily="34" charset="0"/>
              </a:rPr>
              <a:t>variant-a/</a:t>
            </a:r>
          </a:p>
          <a:p>
            <a:pPr marL="534988" lvl="2"/>
            <a:r>
              <a:rPr lang="en-US" dirty="0">
                <a:latin typeface="Franklin Gothic Book" panose="020B0503020102020204" pitchFamily="34" charset="0"/>
              </a:rPr>
              <a:t>variant-b/</a:t>
            </a:r>
          </a:p>
          <a:p>
            <a:pPr marL="273050" lvl="2"/>
            <a:r>
              <a:rPr lang="en-US" dirty="0">
                <a:latin typeface="Franklin Gothic Book" panose="020B0503020102020204" pitchFamily="34" charset="0"/>
              </a:rPr>
              <a:t>component-2/</a:t>
            </a:r>
          </a:p>
          <a:p>
            <a:pPr marL="534988" lvl="2"/>
            <a:r>
              <a:rPr lang="en-US" dirty="0">
                <a:latin typeface="Franklin Gothic Book" panose="020B0503020102020204" pitchFamily="34" charset="0"/>
              </a:rPr>
              <a:t>variant-a/</a:t>
            </a:r>
          </a:p>
          <a:p>
            <a:pPr marL="0" lvl="1"/>
            <a:r>
              <a:rPr lang="de-DE" dirty="0" err="1">
                <a:latin typeface="Franklin Gothic Book" panose="020B0503020102020204" pitchFamily="34" charset="0"/>
              </a:rPr>
              <a:t>test</a:t>
            </a:r>
            <a:r>
              <a:rPr lang="de-DE" dirty="0">
                <a:latin typeface="Franklin Gothic Book" panose="020B0503020102020204" pitchFamily="34" charset="0"/>
              </a:rPr>
              <a:t>/</a:t>
            </a:r>
          </a:p>
          <a:p>
            <a:pPr marL="0" lvl="1"/>
            <a:r>
              <a:rPr lang="en-US" dirty="0">
                <a:latin typeface="Franklin Gothic Book" panose="020B0503020102020204" pitchFamily="34" charset="0"/>
              </a:rPr>
              <a:t>variants/</a:t>
            </a:r>
          </a:p>
          <a:p>
            <a:pPr marL="273050" lvl="1"/>
            <a:r>
              <a:rPr lang="en-US" dirty="0">
                <a:latin typeface="Franklin Gothic Book" panose="020B0503020102020204" pitchFamily="34" charset="0"/>
              </a:rPr>
              <a:t>variant-a/</a:t>
            </a:r>
          </a:p>
          <a:p>
            <a:pPr marL="534988" lvl="2"/>
            <a:r>
              <a:rPr lang="en-US" dirty="0" err="1">
                <a:latin typeface="Franklin Gothic Book" panose="020B0503020102020204" pitchFamily="34" charset="0"/>
              </a:rPr>
              <a:t>config.cmake</a:t>
            </a:r>
            <a:endParaRPr lang="en-US" dirty="0">
              <a:latin typeface="Franklin Gothic Book" panose="020B0503020102020204" pitchFamily="34" charset="0"/>
            </a:endParaRPr>
          </a:p>
          <a:p>
            <a:pPr marL="534988" lvl="2"/>
            <a:r>
              <a:rPr lang="en-US" dirty="0" err="1">
                <a:latin typeface="Franklin Gothic Book" panose="020B0503020102020204" pitchFamily="34" charset="0"/>
              </a:rPr>
              <a:t>parts.cmake</a:t>
            </a:r>
            <a:endParaRPr lang="en-US" dirty="0">
              <a:latin typeface="Franklin Gothic Book" panose="020B0503020102020204" pitchFamily="34" charset="0"/>
            </a:endParaRPr>
          </a:p>
          <a:p>
            <a:pPr marL="273050" lvl="1"/>
            <a:r>
              <a:rPr lang="en-US" dirty="0">
                <a:latin typeface="Franklin Gothic Book" panose="020B0503020102020204" pitchFamily="34" charset="0"/>
              </a:rPr>
              <a:t>variant-b/</a:t>
            </a:r>
          </a:p>
          <a:p>
            <a:pPr marL="534988" lvl="2"/>
            <a:r>
              <a:rPr lang="en-US" dirty="0" err="1">
                <a:latin typeface="Franklin Gothic Book" panose="020B0503020102020204" pitchFamily="34" charset="0"/>
              </a:rPr>
              <a:t>config.cmake</a:t>
            </a:r>
            <a:endParaRPr lang="en-US" dirty="0">
              <a:latin typeface="Franklin Gothic Book" panose="020B0503020102020204" pitchFamily="34" charset="0"/>
            </a:endParaRPr>
          </a:p>
          <a:p>
            <a:pPr marL="534988" lvl="2"/>
            <a:r>
              <a:rPr lang="en-US" dirty="0" err="1">
                <a:latin typeface="Franklin Gothic Book" panose="020B0503020102020204" pitchFamily="34" charset="0"/>
              </a:rPr>
              <a:t>parts.cmake</a:t>
            </a:r>
            <a:endParaRPr lang="en-US" dirty="0">
              <a:latin typeface="Franklin Gothic Book" panose="020B0503020102020204" pitchFamily="34" charset="0"/>
            </a:endParaRPr>
          </a:p>
          <a:p>
            <a:r>
              <a:rPr lang="en-US" dirty="0">
                <a:latin typeface="Franklin Gothic Book" panose="020B0503020102020204" pitchFamily="34" charset="0"/>
              </a:rPr>
              <a:t>CMakeLists.txt</a:t>
            </a:r>
          </a:p>
          <a:p>
            <a:r>
              <a:rPr lang="de-DE" dirty="0" err="1">
                <a:latin typeface="Franklin Gothic Book" panose="020B0503020102020204" pitchFamily="34" charset="0"/>
              </a:rPr>
              <a:t>Jenkinsfile</a:t>
            </a:r>
            <a:endParaRPr lang="en-US" dirty="0">
              <a:latin typeface="Franklin Gothic Book" panose="020B0503020102020204" pitchFamily="34" charset="0"/>
            </a:endParaRPr>
          </a:p>
        </p:txBody>
      </p:sp>
      <p:sp>
        <p:nvSpPr>
          <p:cNvPr id="11" name="TextBox 10"/>
          <p:cNvSpPr txBox="1"/>
          <p:nvPr/>
        </p:nvSpPr>
        <p:spPr>
          <a:xfrm>
            <a:off x="4580895" y="925683"/>
            <a:ext cx="1645772" cy="369332"/>
          </a:xfrm>
          <a:prstGeom prst="rect">
            <a:avLst/>
          </a:prstGeom>
          <a:noFill/>
        </p:spPr>
        <p:txBody>
          <a:bodyPr wrap="none" rtlCol="0">
            <a:spAutoFit/>
          </a:bodyPr>
          <a:lstStyle/>
          <a:p>
            <a:r>
              <a:rPr lang="en-US" dirty="0">
                <a:solidFill>
                  <a:srgbClr val="009A9B"/>
                </a:solidFill>
                <a:latin typeface="Franklin Gothic Demi" panose="020B0703020102020204" pitchFamily="34" charset="0"/>
              </a:rPr>
              <a:t>SPL repository</a:t>
            </a:r>
          </a:p>
        </p:txBody>
      </p:sp>
      <p:sp>
        <p:nvSpPr>
          <p:cNvPr id="12" name="TextBox 11"/>
          <p:cNvSpPr txBox="1"/>
          <p:nvPr/>
        </p:nvSpPr>
        <p:spPr>
          <a:xfrm>
            <a:off x="8747115" y="1295015"/>
            <a:ext cx="2565071" cy="4524315"/>
          </a:xfrm>
          <a:prstGeom prst="rect">
            <a:avLst/>
          </a:prstGeom>
          <a:ln>
            <a:solidFill>
              <a:srgbClr val="00AAA7"/>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atin typeface="Franklin Gothic Book" panose="020B0503020102020204" pitchFamily="34" charset="0"/>
              </a:rPr>
              <a:t>.</a:t>
            </a:r>
            <a:r>
              <a:rPr lang="en-US" dirty="0" err="1">
                <a:latin typeface="Franklin Gothic Book" panose="020B0503020102020204" pitchFamily="34" charset="0"/>
              </a:rPr>
              <a:t>vscode</a:t>
            </a:r>
            <a:r>
              <a:rPr lang="en-US" dirty="0">
                <a:latin typeface="Franklin Gothic Book" panose="020B0503020102020204" pitchFamily="34" charset="0"/>
              </a:rPr>
              <a:t>/</a:t>
            </a:r>
          </a:p>
          <a:p>
            <a:r>
              <a:rPr lang="en-US" dirty="0" err="1">
                <a:latin typeface="Franklin Gothic Book" panose="020B0503020102020204" pitchFamily="34" charset="0"/>
              </a:rPr>
              <a:t>src</a:t>
            </a:r>
            <a:r>
              <a:rPr lang="en-US" dirty="0">
                <a:latin typeface="Franklin Gothic Book" panose="020B0503020102020204" pitchFamily="34" charset="0"/>
              </a:rPr>
              <a:t>/</a:t>
            </a:r>
          </a:p>
          <a:p>
            <a:pPr marL="273050" lvl="1"/>
            <a:r>
              <a:rPr lang="en-US" dirty="0">
                <a:latin typeface="Franklin Gothic Book" panose="020B0503020102020204" pitchFamily="34" charset="0"/>
              </a:rPr>
              <a:t>component-1/</a:t>
            </a:r>
          </a:p>
          <a:p>
            <a:pPr marL="534988" lvl="2"/>
            <a:r>
              <a:rPr lang="en-US" dirty="0">
                <a:latin typeface="Franklin Gothic Book" panose="020B0503020102020204" pitchFamily="34" charset="0"/>
              </a:rPr>
              <a:t>variant-x/</a:t>
            </a:r>
          </a:p>
          <a:p>
            <a:pPr marL="273050" lvl="2"/>
            <a:r>
              <a:rPr lang="en-US" dirty="0">
                <a:latin typeface="Franklin Gothic Book" panose="020B0503020102020204" pitchFamily="34" charset="0"/>
              </a:rPr>
              <a:t>component-2/</a:t>
            </a:r>
          </a:p>
          <a:p>
            <a:pPr marL="534988" lvl="2"/>
            <a:r>
              <a:rPr lang="en-US" dirty="0">
                <a:latin typeface="Franklin Gothic Book" panose="020B0503020102020204" pitchFamily="34" charset="0"/>
              </a:rPr>
              <a:t>variant-y/</a:t>
            </a:r>
          </a:p>
          <a:p>
            <a:pPr marL="0" lvl="1"/>
            <a:r>
              <a:rPr lang="de-DE" dirty="0" err="1">
                <a:latin typeface="Franklin Gothic Book" panose="020B0503020102020204" pitchFamily="34" charset="0"/>
              </a:rPr>
              <a:t>test</a:t>
            </a:r>
            <a:r>
              <a:rPr lang="de-DE" dirty="0">
                <a:latin typeface="Franklin Gothic Book" panose="020B0503020102020204" pitchFamily="34" charset="0"/>
              </a:rPr>
              <a:t>/</a:t>
            </a:r>
          </a:p>
          <a:p>
            <a:pPr marL="0" lvl="1"/>
            <a:r>
              <a:rPr lang="en-US" dirty="0">
                <a:latin typeface="Franklin Gothic Book" panose="020B0503020102020204" pitchFamily="34" charset="0"/>
              </a:rPr>
              <a:t>variants/</a:t>
            </a:r>
          </a:p>
          <a:p>
            <a:pPr marL="273050" lvl="1"/>
            <a:r>
              <a:rPr lang="en-US" dirty="0">
                <a:latin typeface="Franklin Gothic Book" panose="020B0503020102020204" pitchFamily="34" charset="0"/>
              </a:rPr>
              <a:t>variant-a/</a:t>
            </a:r>
          </a:p>
          <a:p>
            <a:pPr marL="534988" lvl="2"/>
            <a:r>
              <a:rPr lang="en-US" dirty="0" err="1">
                <a:latin typeface="Franklin Gothic Book" panose="020B0503020102020204" pitchFamily="34" charset="0"/>
              </a:rPr>
              <a:t>config.cmake</a:t>
            </a:r>
            <a:endParaRPr lang="en-US" dirty="0">
              <a:latin typeface="Franklin Gothic Book" panose="020B0503020102020204" pitchFamily="34" charset="0"/>
            </a:endParaRPr>
          </a:p>
          <a:p>
            <a:pPr marL="534988" lvl="2"/>
            <a:r>
              <a:rPr lang="en-US" dirty="0" err="1">
                <a:latin typeface="Franklin Gothic Book" panose="020B0503020102020204" pitchFamily="34" charset="0"/>
              </a:rPr>
              <a:t>parts.cmake</a:t>
            </a:r>
            <a:endParaRPr lang="en-US" dirty="0">
              <a:latin typeface="Franklin Gothic Book" panose="020B0503020102020204" pitchFamily="34" charset="0"/>
            </a:endParaRPr>
          </a:p>
          <a:p>
            <a:pPr marL="273050" lvl="1"/>
            <a:r>
              <a:rPr lang="en-US" dirty="0">
                <a:latin typeface="Franklin Gothic Book" panose="020B0503020102020204" pitchFamily="34" charset="0"/>
              </a:rPr>
              <a:t>variant-b/</a:t>
            </a:r>
          </a:p>
          <a:p>
            <a:pPr marL="534988" lvl="2"/>
            <a:r>
              <a:rPr lang="en-US" dirty="0" err="1">
                <a:latin typeface="Franklin Gothic Book" panose="020B0503020102020204" pitchFamily="34" charset="0"/>
              </a:rPr>
              <a:t>config.cmake</a:t>
            </a:r>
            <a:endParaRPr lang="en-US" dirty="0">
              <a:latin typeface="Franklin Gothic Book" panose="020B0503020102020204" pitchFamily="34" charset="0"/>
            </a:endParaRPr>
          </a:p>
          <a:p>
            <a:pPr marL="534988" lvl="2"/>
            <a:r>
              <a:rPr lang="en-US" dirty="0" err="1">
                <a:latin typeface="Franklin Gothic Book" panose="020B0503020102020204" pitchFamily="34" charset="0"/>
              </a:rPr>
              <a:t>parts.cmake</a:t>
            </a:r>
            <a:endParaRPr lang="en-US" dirty="0">
              <a:latin typeface="Franklin Gothic Book" panose="020B0503020102020204" pitchFamily="34" charset="0"/>
            </a:endParaRPr>
          </a:p>
          <a:p>
            <a:r>
              <a:rPr lang="en-US" dirty="0">
                <a:latin typeface="Franklin Gothic Book" panose="020B0503020102020204" pitchFamily="34" charset="0"/>
              </a:rPr>
              <a:t>CMakeLists.txt</a:t>
            </a:r>
          </a:p>
          <a:p>
            <a:r>
              <a:rPr lang="de-DE" dirty="0" err="1">
                <a:latin typeface="Franklin Gothic Book" panose="020B0503020102020204" pitchFamily="34" charset="0"/>
              </a:rPr>
              <a:t>Jenkinsfile</a:t>
            </a:r>
            <a:endParaRPr lang="en-US" dirty="0">
              <a:latin typeface="Franklin Gothic Book" panose="020B0503020102020204" pitchFamily="34" charset="0"/>
            </a:endParaRPr>
          </a:p>
        </p:txBody>
      </p:sp>
      <p:sp>
        <p:nvSpPr>
          <p:cNvPr id="13" name="TextBox 12"/>
          <p:cNvSpPr txBox="1"/>
          <p:nvPr/>
        </p:nvSpPr>
        <p:spPr>
          <a:xfrm>
            <a:off x="8640238" y="925683"/>
            <a:ext cx="1645772" cy="369332"/>
          </a:xfrm>
          <a:prstGeom prst="rect">
            <a:avLst/>
          </a:prstGeom>
          <a:noFill/>
        </p:spPr>
        <p:txBody>
          <a:bodyPr wrap="none" rtlCol="0">
            <a:spAutoFit/>
          </a:bodyPr>
          <a:lstStyle/>
          <a:p>
            <a:r>
              <a:rPr lang="en-US" dirty="0">
                <a:solidFill>
                  <a:srgbClr val="009A9B"/>
                </a:solidFill>
                <a:latin typeface="Franklin Gothic Demi" panose="020B0703020102020204" pitchFamily="34" charset="0"/>
              </a:rPr>
              <a:t>SPL repository</a:t>
            </a:r>
          </a:p>
        </p:txBody>
      </p:sp>
      <p:grpSp>
        <p:nvGrpSpPr>
          <p:cNvPr id="44" name="Group 43"/>
          <p:cNvGrpSpPr/>
          <p:nvPr/>
        </p:nvGrpSpPr>
        <p:grpSpPr>
          <a:xfrm>
            <a:off x="873468" y="1890995"/>
            <a:ext cx="5926829" cy="1395675"/>
            <a:chOff x="873468" y="1890995"/>
            <a:chExt cx="5926829" cy="1395675"/>
          </a:xfrm>
        </p:grpSpPr>
        <p:sp>
          <p:nvSpPr>
            <p:cNvPr id="14" name="Oval 13"/>
            <p:cNvSpPr/>
            <p:nvPr/>
          </p:nvSpPr>
          <p:spPr>
            <a:xfrm>
              <a:off x="948711" y="2158738"/>
              <a:ext cx="2017337" cy="292231"/>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4" idx="6"/>
              <a:endCxn id="33" idx="2"/>
            </p:cNvCxnSpPr>
            <p:nvPr/>
          </p:nvCxnSpPr>
          <p:spPr>
            <a:xfrm flipV="1">
              <a:off x="2966048" y="2037111"/>
              <a:ext cx="1784316" cy="267743"/>
            </a:xfrm>
            <a:prstGeom prst="straightConnector1">
              <a:avLst/>
            </a:prstGeom>
            <a:ln>
              <a:solidFill>
                <a:srgbClr val="00AAA7"/>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4750364" y="1890995"/>
              <a:ext cx="2017337" cy="292231"/>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73469" y="2994439"/>
              <a:ext cx="2017337" cy="292231"/>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35" idx="6"/>
              <a:endCxn id="33" idx="2"/>
            </p:cNvCxnSpPr>
            <p:nvPr/>
          </p:nvCxnSpPr>
          <p:spPr>
            <a:xfrm flipV="1">
              <a:off x="2890806" y="2037111"/>
              <a:ext cx="1859558" cy="1103444"/>
            </a:xfrm>
            <a:prstGeom prst="straightConnector1">
              <a:avLst/>
            </a:prstGeom>
            <a:ln>
              <a:solidFill>
                <a:srgbClr val="00AAA7"/>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873468" y="2449340"/>
              <a:ext cx="2017337" cy="292231"/>
            </a:xfrm>
            <a:prstGeom prst="ellipse">
              <a:avLst/>
            </a:prstGeom>
            <a:solidFill>
              <a:srgbClr val="FFC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782960" y="2723838"/>
              <a:ext cx="2017337" cy="292231"/>
            </a:xfrm>
            <a:prstGeom prst="ellipse">
              <a:avLst/>
            </a:prstGeom>
            <a:solidFill>
              <a:srgbClr val="FFC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a:stCxn id="39" idx="6"/>
              <a:endCxn id="40" idx="2"/>
            </p:cNvCxnSpPr>
            <p:nvPr/>
          </p:nvCxnSpPr>
          <p:spPr>
            <a:xfrm>
              <a:off x="2890805" y="2595456"/>
              <a:ext cx="1892155" cy="274498"/>
            </a:xfrm>
            <a:prstGeom prst="straightConnector1">
              <a:avLst/>
            </a:prstGeom>
            <a:ln>
              <a:solidFill>
                <a:srgbClr val="00647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4709019" y="2173432"/>
            <a:ext cx="6105748" cy="1134868"/>
            <a:chOff x="4709019" y="2173432"/>
            <a:chExt cx="6105748" cy="1134868"/>
          </a:xfrm>
        </p:grpSpPr>
        <p:sp>
          <p:nvSpPr>
            <p:cNvPr id="47" name="Oval 46"/>
            <p:cNvSpPr/>
            <p:nvPr/>
          </p:nvSpPr>
          <p:spPr>
            <a:xfrm>
              <a:off x="4709019" y="2173432"/>
              <a:ext cx="2017337" cy="543651"/>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a:stCxn id="47" idx="6"/>
              <a:endCxn id="49" idx="2"/>
            </p:cNvCxnSpPr>
            <p:nvPr/>
          </p:nvCxnSpPr>
          <p:spPr>
            <a:xfrm flipV="1">
              <a:off x="6726356" y="2329342"/>
              <a:ext cx="2071074" cy="115916"/>
            </a:xfrm>
            <a:prstGeom prst="straightConnector1">
              <a:avLst/>
            </a:prstGeom>
            <a:ln>
              <a:solidFill>
                <a:srgbClr val="00AAA7"/>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8797430" y="2183226"/>
              <a:ext cx="2017337" cy="292231"/>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4797429" y="3016069"/>
              <a:ext cx="2017337" cy="292231"/>
            </a:xfrm>
            <a:prstGeom prst="ellipse">
              <a:avLst/>
            </a:prstGeom>
            <a:solidFill>
              <a:srgbClr val="FFC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8797429" y="2732705"/>
              <a:ext cx="2017337" cy="292231"/>
            </a:xfrm>
            <a:prstGeom prst="ellipse">
              <a:avLst/>
            </a:prstGeom>
            <a:solidFill>
              <a:srgbClr val="FFC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p:cNvCxnSpPr>
              <a:stCxn id="52" idx="6"/>
              <a:endCxn id="53" idx="2"/>
            </p:cNvCxnSpPr>
            <p:nvPr/>
          </p:nvCxnSpPr>
          <p:spPr>
            <a:xfrm flipV="1">
              <a:off x="6814766" y="2878821"/>
              <a:ext cx="1982663" cy="283364"/>
            </a:xfrm>
            <a:prstGeom prst="straightConnector1">
              <a:avLst/>
            </a:prstGeom>
            <a:ln>
              <a:solidFill>
                <a:srgbClr val="00647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normAutofit/>
          </a:bodyPr>
          <a:lstStyle/>
          <a:p>
            <a:fld id="{D91705B9-9213-4B4F-BCFF-C5D951B245FF}" type="slidenum">
              <a:rPr lang="en-US" smtClean="0"/>
              <a:pPr/>
              <a:t>11</a:t>
            </a:fld>
            <a:endParaRPr lang="en-US" dirty="0"/>
          </a:p>
        </p:txBody>
      </p:sp>
    </p:spTree>
    <p:extLst>
      <p:ext uri="{BB962C8B-B14F-4D97-AF65-F5344CB8AC3E}">
        <p14:creationId xmlns:p14="http://schemas.microsoft.com/office/powerpoint/2010/main" val="63204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4"/>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5566" y="96986"/>
            <a:ext cx="8873711" cy="6656291"/>
          </a:xfrm>
          <a:prstGeom prst="rect">
            <a:avLst/>
          </a:prstGeom>
        </p:spPr>
      </p:pic>
      <p:sp>
        <p:nvSpPr>
          <p:cNvPr id="6" name="Textfeld 5"/>
          <p:cNvSpPr txBox="1"/>
          <p:nvPr/>
        </p:nvSpPr>
        <p:spPr>
          <a:xfrm>
            <a:off x="270274" y="325261"/>
            <a:ext cx="1603324" cy="923330"/>
          </a:xfrm>
          <a:prstGeom prst="rect">
            <a:avLst/>
          </a:prstGeom>
          <a:noFill/>
        </p:spPr>
        <p:txBody>
          <a:bodyPr wrap="none" rtlCol="0">
            <a:spAutoFit/>
          </a:bodyPr>
          <a:lstStyle/>
          <a:p>
            <a:r>
              <a:rPr lang="de-DE" dirty="0" err="1">
                <a:latin typeface="Franklin Gothic Book" panose="020B0503020102020204" pitchFamily="34" charset="0"/>
              </a:rPr>
              <a:t>Voltage</a:t>
            </a:r>
            <a:r>
              <a:rPr lang="de-DE" dirty="0">
                <a:latin typeface="Franklin Gothic Book" panose="020B0503020102020204" pitchFamily="34" charset="0"/>
              </a:rPr>
              <a:t> </a:t>
            </a:r>
          </a:p>
          <a:p>
            <a:r>
              <a:rPr lang="de-DE" dirty="0">
                <a:latin typeface="Franklin Gothic Book" panose="020B0503020102020204" pitchFamily="34" charset="0"/>
              </a:rPr>
              <a:t>Measurement </a:t>
            </a:r>
          </a:p>
          <a:p>
            <a:r>
              <a:rPr lang="de-DE" dirty="0" err="1">
                <a:latin typeface="Franklin Gothic Book" panose="020B0503020102020204" pitchFamily="34" charset="0"/>
              </a:rPr>
              <a:t>variants</a:t>
            </a:r>
            <a:endParaRPr lang="de-DE" dirty="0">
              <a:latin typeface="Franklin Gothic Book" panose="020B0503020102020204" pitchFamily="34" charset="0"/>
            </a:endParaRPr>
          </a:p>
        </p:txBody>
      </p:sp>
      <p:sp>
        <p:nvSpPr>
          <p:cNvPr id="7" name="Textfeld 6"/>
          <p:cNvSpPr txBox="1"/>
          <p:nvPr/>
        </p:nvSpPr>
        <p:spPr>
          <a:xfrm>
            <a:off x="6277654" y="578848"/>
            <a:ext cx="1603324" cy="923330"/>
          </a:xfrm>
          <a:prstGeom prst="rect">
            <a:avLst/>
          </a:prstGeom>
          <a:noFill/>
        </p:spPr>
        <p:txBody>
          <a:bodyPr wrap="none" rtlCol="0">
            <a:spAutoFit/>
          </a:bodyPr>
          <a:lstStyle/>
          <a:p>
            <a:r>
              <a:rPr lang="de-DE" dirty="0" err="1">
                <a:solidFill>
                  <a:schemeClr val="bg1"/>
                </a:solidFill>
                <a:latin typeface="Franklin Gothic Book" panose="020B0503020102020204" pitchFamily="34" charset="0"/>
              </a:rPr>
              <a:t>Current</a:t>
            </a:r>
            <a:r>
              <a:rPr lang="de-DE" dirty="0">
                <a:solidFill>
                  <a:schemeClr val="bg1"/>
                </a:solidFill>
                <a:latin typeface="Franklin Gothic Book" panose="020B0503020102020204" pitchFamily="34" charset="0"/>
              </a:rPr>
              <a:t> </a:t>
            </a:r>
          </a:p>
          <a:p>
            <a:r>
              <a:rPr lang="de-DE" dirty="0">
                <a:solidFill>
                  <a:schemeClr val="bg1"/>
                </a:solidFill>
                <a:latin typeface="Franklin Gothic Book" panose="020B0503020102020204" pitchFamily="34" charset="0"/>
              </a:rPr>
              <a:t>Measurement </a:t>
            </a:r>
          </a:p>
          <a:p>
            <a:r>
              <a:rPr lang="de-DE" dirty="0" err="1">
                <a:solidFill>
                  <a:schemeClr val="bg1"/>
                </a:solidFill>
                <a:latin typeface="Franklin Gothic Book" panose="020B0503020102020204" pitchFamily="34" charset="0"/>
              </a:rPr>
              <a:t>variants</a:t>
            </a:r>
            <a:endParaRPr lang="de-DE" dirty="0">
              <a:solidFill>
                <a:schemeClr val="bg1"/>
              </a:solidFill>
              <a:latin typeface="Franklin Gothic Book" panose="020B0503020102020204" pitchFamily="34" charset="0"/>
            </a:endParaRPr>
          </a:p>
        </p:txBody>
      </p:sp>
      <p:cxnSp>
        <p:nvCxnSpPr>
          <p:cNvPr id="8" name="Gerade Verbindung mit Pfeil 7"/>
          <p:cNvCxnSpPr>
            <a:stCxn id="6" idx="2"/>
          </p:cNvCxnSpPr>
          <p:nvPr/>
        </p:nvCxnSpPr>
        <p:spPr>
          <a:xfrm>
            <a:off x="1248363" y="971592"/>
            <a:ext cx="1756926" cy="16995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 name="Gerade Verbindung mit Pfeil 9"/>
          <p:cNvCxnSpPr>
            <a:stCxn id="7" idx="1"/>
          </p:cNvCxnSpPr>
          <p:nvPr/>
        </p:nvCxnSpPr>
        <p:spPr>
          <a:xfrm flipH="1" flipV="1">
            <a:off x="5620357" y="1025060"/>
            <a:ext cx="657297" cy="15453"/>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8806" y="5665569"/>
            <a:ext cx="1599349" cy="1200329"/>
          </a:xfrm>
          <a:prstGeom prst="rect">
            <a:avLst/>
          </a:prstGeom>
          <a:noFill/>
        </p:spPr>
        <p:txBody>
          <a:bodyPr wrap="none" rtlCol="0">
            <a:spAutoFit/>
          </a:bodyPr>
          <a:lstStyle/>
          <a:p>
            <a:r>
              <a:rPr lang="en-US" dirty="0">
                <a:latin typeface="Franklin Gothic Book" panose="020B0503020102020204" pitchFamily="34" charset="0"/>
              </a:rPr>
              <a:t>1 repository</a:t>
            </a:r>
          </a:p>
          <a:p>
            <a:r>
              <a:rPr lang="en-US" dirty="0">
                <a:latin typeface="Franklin Gothic Book" panose="020B0503020102020204" pitchFamily="34" charset="0"/>
              </a:rPr>
              <a:t>1 build system</a:t>
            </a:r>
          </a:p>
          <a:p>
            <a:r>
              <a:rPr lang="en-US" dirty="0">
                <a:latin typeface="Franklin Gothic Book" panose="020B0503020102020204" pitchFamily="34" charset="0"/>
              </a:rPr>
              <a:t>109 SW</a:t>
            </a:r>
          </a:p>
          <a:p>
            <a:r>
              <a:rPr lang="en-US" dirty="0">
                <a:latin typeface="Franklin Gothic Book" panose="020B0503020102020204" pitchFamily="34" charset="0"/>
              </a:rPr>
              <a:t>components</a:t>
            </a:r>
          </a:p>
        </p:txBody>
      </p:sp>
      <p:sp>
        <p:nvSpPr>
          <p:cNvPr id="3" name="Slide Number Placeholder 2"/>
          <p:cNvSpPr>
            <a:spLocks noGrp="1"/>
          </p:cNvSpPr>
          <p:nvPr>
            <p:ph type="sldNum" sz="quarter" idx="12"/>
          </p:nvPr>
        </p:nvSpPr>
        <p:spPr/>
        <p:txBody>
          <a:bodyPr>
            <a:normAutofit/>
          </a:bodyPr>
          <a:lstStyle/>
          <a:p>
            <a:fld id="{D91705B9-9213-4B4F-BCFF-C5D951B245FF}" type="slidenum">
              <a:rPr lang="en-US" smtClean="0"/>
              <a:t>12</a:t>
            </a:fld>
            <a:endParaRPr lang="en-US"/>
          </a:p>
        </p:txBody>
      </p:sp>
    </p:spTree>
    <p:extLst>
      <p:ext uri="{BB962C8B-B14F-4D97-AF65-F5344CB8AC3E}">
        <p14:creationId xmlns:p14="http://schemas.microsoft.com/office/powerpoint/2010/main" val="1366362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708" y="162699"/>
            <a:ext cx="6244281" cy="4683211"/>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9364" y="2512055"/>
            <a:ext cx="5123935" cy="3842952"/>
          </a:xfrm>
          <a:prstGeom prst="rect">
            <a:avLst/>
          </a:prstGeom>
        </p:spPr>
      </p:pic>
      <p:sp>
        <p:nvSpPr>
          <p:cNvPr id="6" name="TextBox 5"/>
          <p:cNvSpPr txBox="1"/>
          <p:nvPr/>
        </p:nvSpPr>
        <p:spPr>
          <a:xfrm>
            <a:off x="10932139" y="1933453"/>
            <a:ext cx="1017907" cy="369332"/>
          </a:xfrm>
          <a:prstGeom prst="rect">
            <a:avLst/>
          </a:prstGeom>
          <a:noFill/>
        </p:spPr>
        <p:txBody>
          <a:bodyPr wrap="none" rtlCol="0">
            <a:spAutoFit/>
          </a:bodyPr>
          <a:lstStyle/>
          <a:p>
            <a:r>
              <a:rPr lang="en-US" dirty="0">
                <a:latin typeface="Franklin Gothic Book" panose="020B0503020102020204" pitchFamily="34" charset="0"/>
              </a:rPr>
              <a:t>50 parts</a:t>
            </a:r>
          </a:p>
        </p:txBody>
      </p:sp>
      <p:sp>
        <p:nvSpPr>
          <p:cNvPr id="7" name="TextBox 6"/>
          <p:cNvSpPr txBox="1"/>
          <p:nvPr/>
        </p:nvSpPr>
        <p:spPr>
          <a:xfrm>
            <a:off x="-18806" y="5665569"/>
            <a:ext cx="1599349" cy="1200329"/>
          </a:xfrm>
          <a:prstGeom prst="rect">
            <a:avLst/>
          </a:prstGeom>
          <a:noFill/>
        </p:spPr>
        <p:txBody>
          <a:bodyPr wrap="none" rtlCol="0">
            <a:spAutoFit/>
          </a:bodyPr>
          <a:lstStyle/>
          <a:p>
            <a:r>
              <a:rPr lang="en-US" dirty="0">
                <a:latin typeface="Franklin Gothic Book" panose="020B0503020102020204" pitchFamily="34" charset="0"/>
              </a:rPr>
              <a:t>1 repository</a:t>
            </a:r>
          </a:p>
          <a:p>
            <a:r>
              <a:rPr lang="en-US" dirty="0">
                <a:latin typeface="Franklin Gothic Book" panose="020B0503020102020204" pitchFamily="34" charset="0"/>
              </a:rPr>
              <a:t>1 build system</a:t>
            </a:r>
          </a:p>
          <a:p>
            <a:r>
              <a:rPr lang="en-US" dirty="0">
                <a:latin typeface="Franklin Gothic Book" panose="020B0503020102020204" pitchFamily="34" charset="0"/>
              </a:rPr>
              <a:t>59 SW</a:t>
            </a:r>
          </a:p>
          <a:p>
            <a:r>
              <a:rPr lang="en-US" dirty="0">
                <a:latin typeface="Franklin Gothic Book" panose="020B0503020102020204" pitchFamily="34" charset="0"/>
              </a:rPr>
              <a:t>components</a:t>
            </a:r>
          </a:p>
        </p:txBody>
      </p:sp>
      <p:sp>
        <p:nvSpPr>
          <p:cNvPr id="2" name="Slide Number Placeholder 1"/>
          <p:cNvSpPr>
            <a:spLocks noGrp="1"/>
          </p:cNvSpPr>
          <p:nvPr>
            <p:ph type="sldNum" sz="quarter" idx="12"/>
          </p:nvPr>
        </p:nvSpPr>
        <p:spPr/>
        <p:txBody>
          <a:bodyPr>
            <a:normAutofit/>
          </a:bodyPr>
          <a:lstStyle/>
          <a:p>
            <a:fld id="{D91705B9-9213-4B4F-BCFF-C5D951B245FF}" type="slidenum">
              <a:rPr lang="en-US" smtClean="0"/>
              <a:t>13</a:t>
            </a:fld>
            <a:endParaRPr lang="en-US"/>
          </a:p>
        </p:txBody>
      </p:sp>
    </p:spTree>
    <p:extLst>
      <p:ext uri="{BB962C8B-B14F-4D97-AF65-F5344CB8AC3E}">
        <p14:creationId xmlns:p14="http://schemas.microsoft.com/office/powerpoint/2010/main" val="3288471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83" y="201827"/>
            <a:ext cx="4967416" cy="3725562"/>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4332" y="1077097"/>
            <a:ext cx="3024909" cy="2351903"/>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6152" y="1164284"/>
            <a:ext cx="3418159" cy="2236573"/>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8285" y="3848763"/>
            <a:ext cx="2937004" cy="2516005"/>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06152" y="3621568"/>
            <a:ext cx="2940054" cy="2743200"/>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35425" y="4647832"/>
            <a:ext cx="1921970" cy="1349311"/>
          </a:xfrm>
          <a:prstGeom prst="rect">
            <a:avLst/>
          </a:prstGeom>
        </p:spPr>
      </p:pic>
      <p:sp>
        <p:nvSpPr>
          <p:cNvPr id="10" name="Textfeld 9"/>
          <p:cNvSpPr txBox="1"/>
          <p:nvPr/>
        </p:nvSpPr>
        <p:spPr>
          <a:xfrm>
            <a:off x="378173" y="408976"/>
            <a:ext cx="2953373" cy="461665"/>
          </a:xfrm>
          <a:prstGeom prst="rect">
            <a:avLst/>
          </a:prstGeom>
          <a:noFill/>
        </p:spPr>
        <p:txBody>
          <a:bodyPr wrap="none" rtlCol="0">
            <a:spAutoFit/>
          </a:bodyPr>
          <a:lstStyle/>
          <a:p>
            <a:r>
              <a:rPr lang="en-US" sz="2400" dirty="0">
                <a:solidFill>
                  <a:schemeClr val="bg1"/>
                </a:solidFill>
                <a:latin typeface="Franklin Gothic Book" panose="020B0503020102020204" pitchFamily="34" charset="0"/>
              </a:rPr>
              <a:t>Configurable Sources</a:t>
            </a:r>
          </a:p>
        </p:txBody>
      </p:sp>
      <p:sp>
        <p:nvSpPr>
          <p:cNvPr id="13" name="Textfeld 12"/>
          <p:cNvSpPr txBox="1"/>
          <p:nvPr/>
        </p:nvSpPr>
        <p:spPr>
          <a:xfrm>
            <a:off x="5603850" y="334168"/>
            <a:ext cx="2375650" cy="646331"/>
          </a:xfrm>
          <a:prstGeom prst="rect">
            <a:avLst/>
          </a:prstGeom>
          <a:noFill/>
        </p:spPr>
        <p:txBody>
          <a:bodyPr wrap="none" rtlCol="0">
            <a:spAutoFit/>
          </a:bodyPr>
          <a:lstStyle/>
          <a:p>
            <a:r>
              <a:rPr lang="en-US" dirty="0">
                <a:latin typeface="Franklin Gothic Book" panose="020B0503020102020204" pitchFamily="34" charset="0"/>
              </a:rPr>
              <a:t>Voltage Measurement </a:t>
            </a:r>
          </a:p>
          <a:p>
            <a:pPr algn="ctr"/>
            <a:r>
              <a:rPr lang="en-US" dirty="0">
                <a:latin typeface="Franklin Gothic Book" panose="020B0503020102020204" pitchFamily="34" charset="0"/>
              </a:rPr>
              <a:t>Configurations</a:t>
            </a:r>
          </a:p>
        </p:txBody>
      </p:sp>
      <p:sp>
        <p:nvSpPr>
          <p:cNvPr id="14" name="Textfeld 13"/>
          <p:cNvSpPr txBox="1"/>
          <p:nvPr/>
        </p:nvSpPr>
        <p:spPr>
          <a:xfrm>
            <a:off x="8812238" y="447067"/>
            <a:ext cx="2327881" cy="646331"/>
          </a:xfrm>
          <a:prstGeom prst="rect">
            <a:avLst/>
          </a:prstGeom>
          <a:noFill/>
        </p:spPr>
        <p:txBody>
          <a:bodyPr wrap="none" rtlCol="0">
            <a:spAutoFit/>
          </a:bodyPr>
          <a:lstStyle/>
          <a:p>
            <a:pPr algn="ctr"/>
            <a:r>
              <a:rPr lang="en-US" dirty="0">
                <a:latin typeface="Franklin Gothic Book" panose="020B0503020102020204" pitchFamily="34" charset="0"/>
              </a:rPr>
              <a:t>Current Measurement</a:t>
            </a:r>
          </a:p>
          <a:p>
            <a:pPr algn="ctr"/>
            <a:r>
              <a:rPr lang="en-US" dirty="0">
                <a:latin typeface="Franklin Gothic Book" panose="020B0503020102020204" pitchFamily="34" charset="0"/>
              </a:rPr>
              <a:t>Configurations</a:t>
            </a:r>
          </a:p>
        </p:txBody>
      </p:sp>
      <p:sp>
        <p:nvSpPr>
          <p:cNvPr id="29" name="TextBox 28"/>
          <p:cNvSpPr txBox="1"/>
          <p:nvPr/>
        </p:nvSpPr>
        <p:spPr>
          <a:xfrm>
            <a:off x="-18806" y="5665569"/>
            <a:ext cx="1599349" cy="1200329"/>
          </a:xfrm>
          <a:prstGeom prst="rect">
            <a:avLst/>
          </a:prstGeom>
          <a:noFill/>
        </p:spPr>
        <p:txBody>
          <a:bodyPr wrap="none" rtlCol="0">
            <a:spAutoFit/>
          </a:bodyPr>
          <a:lstStyle/>
          <a:p>
            <a:r>
              <a:rPr lang="en-US" dirty="0">
                <a:latin typeface="Franklin Gothic Book" panose="020B0503020102020204" pitchFamily="34" charset="0"/>
              </a:rPr>
              <a:t>1 repository</a:t>
            </a:r>
          </a:p>
          <a:p>
            <a:r>
              <a:rPr lang="en-US" dirty="0">
                <a:latin typeface="Franklin Gothic Book" panose="020B0503020102020204" pitchFamily="34" charset="0"/>
              </a:rPr>
              <a:t>1 build system</a:t>
            </a:r>
          </a:p>
          <a:p>
            <a:r>
              <a:rPr lang="en-US" dirty="0">
                <a:latin typeface="Franklin Gothic Book" panose="020B0503020102020204" pitchFamily="34" charset="0"/>
              </a:rPr>
              <a:t>29 SW</a:t>
            </a:r>
          </a:p>
          <a:p>
            <a:r>
              <a:rPr lang="en-US" dirty="0">
                <a:latin typeface="Franklin Gothic Book" panose="020B0503020102020204" pitchFamily="34" charset="0"/>
              </a:rPr>
              <a:t>components</a:t>
            </a:r>
          </a:p>
        </p:txBody>
      </p:sp>
      <p:sp>
        <p:nvSpPr>
          <p:cNvPr id="8" name="Slide Number Placeholder 7"/>
          <p:cNvSpPr>
            <a:spLocks noGrp="1"/>
          </p:cNvSpPr>
          <p:nvPr>
            <p:ph type="sldNum" sz="quarter" idx="12"/>
          </p:nvPr>
        </p:nvSpPr>
        <p:spPr/>
        <p:txBody>
          <a:bodyPr>
            <a:normAutofit/>
          </a:bodyPr>
          <a:lstStyle/>
          <a:p>
            <a:fld id="{D91705B9-9213-4B4F-BCFF-C5D951B245FF}" type="slidenum">
              <a:rPr lang="en-US" smtClean="0"/>
              <a:t>14</a:t>
            </a:fld>
            <a:endParaRPr lang="en-US"/>
          </a:p>
        </p:txBody>
      </p:sp>
    </p:spTree>
    <p:extLst>
      <p:ext uri="{BB962C8B-B14F-4D97-AF65-F5344CB8AC3E}">
        <p14:creationId xmlns:p14="http://schemas.microsoft.com/office/powerpoint/2010/main" val="2567201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12192000" cy="6858000"/>
          </a:xfrm>
        </p:spPr>
        <p:txBody>
          <a:bodyPr>
            <a:normAutofit/>
          </a:bodyPr>
          <a:lstStyle/>
          <a:p>
            <a:pPr algn="ctr"/>
            <a:r>
              <a:rPr lang="de-DE" sz="6000" dirty="0" err="1"/>
              <a:t>Versioned</a:t>
            </a:r>
            <a:r>
              <a:rPr lang="de-DE" sz="6000" dirty="0"/>
              <a:t> </a:t>
            </a:r>
            <a:r>
              <a:rPr lang="de-DE" sz="6000" dirty="0" err="1"/>
              <a:t>Dependency</a:t>
            </a:r>
            <a:r>
              <a:rPr lang="de-DE" sz="6000" dirty="0"/>
              <a:t> Management</a:t>
            </a:r>
            <a:endParaRPr lang="en-US" sz="6000" dirty="0"/>
          </a:p>
        </p:txBody>
      </p:sp>
      <p:sp>
        <p:nvSpPr>
          <p:cNvPr id="3" name="Slide Number Placeholder 2"/>
          <p:cNvSpPr>
            <a:spLocks noGrp="1"/>
          </p:cNvSpPr>
          <p:nvPr>
            <p:ph type="sldNum" sz="quarter" idx="12"/>
          </p:nvPr>
        </p:nvSpPr>
        <p:spPr/>
        <p:txBody>
          <a:bodyPr>
            <a:normAutofit/>
          </a:bodyPr>
          <a:lstStyle/>
          <a:p>
            <a:fld id="{D91705B9-9213-4B4F-BCFF-C5D951B245FF}" type="slidenum">
              <a:rPr lang="en-US" smtClean="0"/>
              <a:pPr/>
              <a:t>15</a:t>
            </a:fld>
            <a:endParaRPr lang="en-US" dirty="0"/>
          </a:p>
        </p:txBody>
      </p:sp>
    </p:spTree>
    <p:extLst>
      <p:ext uri="{BB962C8B-B14F-4D97-AF65-F5344CB8AC3E}">
        <p14:creationId xmlns:p14="http://schemas.microsoft.com/office/powerpoint/2010/main" val="4248317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p:cNvPicPr>
            <a:picLocks noChangeAspect="1"/>
          </p:cNvPicPr>
          <p:nvPr/>
        </p:nvPicPr>
        <p:blipFill>
          <a:blip r:embed="rId3"/>
          <a:stretch>
            <a:fillRect/>
          </a:stretch>
        </p:blipFill>
        <p:spPr>
          <a:xfrm>
            <a:off x="1662762" y="312345"/>
            <a:ext cx="2229403" cy="2866375"/>
          </a:xfrm>
          <a:prstGeom prst="rect">
            <a:avLst/>
          </a:prstGeom>
          <a:effectLst>
            <a:softEdge rad="0"/>
          </a:effectLst>
        </p:spPr>
      </p:pic>
      <p:sp>
        <p:nvSpPr>
          <p:cNvPr id="8" name="Ellipse 7"/>
          <p:cNvSpPr/>
          <p:nvPr/>
        </p:nvSpPr>
        <p:spPr>
          <a:xfrm>
            <a:off x="2752240" y="1973370"/>
            <a:ext cx="453838" cy="453838"/>
          </a:xfrm>
          <a:prstGeom prst="ellipse">
            <a:avLst/>
          </a:prstGeom>
          <a:noFill/>
          <a:ln w="57150">
            <a:solidFill>
              <a:srgbClr val="006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Gerade Verbindung mit Pfeil 9"/>
          <p:cNvCxnSpPr>
            <a:endCxn id="8" idx="5"/>
          </p:cNvCxnSpPr>
          <p:nvPr/>
        </p:nvCxnSpPr>
        <p:spPr>
          <a:xfrm flipH="1" flipV="1">
            <a:off x="3139615" y="2360745"/>
            <a:ext cx="2135852" cy="534855"/>
          </a:xfrm>
          <a:prstGeom prst="straightConnector1">
            <a:avLst/>
          </a:prstGeom>
          <a:ln w="76200">
            <a:solidFill>
              <a:srgbClr val="006470"/>
            </a:solidFill>
            <a:tailEnd type="triangle"/>
          </a:ln>
        </p:spPr>
        <p:style>
          <a:lnRef idx="1">
            <a:schemeClr val="accent1"/>
          </a:lnRef>
          <a:fillRef idx="0">
            <a:schemeClr val="accent1"/>
          </a:fillRef>
          <a:effectRef idx="0">
            <a:schemeClr val="accent1"/>
          </a:effectRef>
          <a:fontRef idx="minor">
            <a:schemeClr val="tx1"/>
          </a:fontRef>
        </p:style>
      </p:cxnSp>
      <p:pic>
        <p:nvPicPr>
          <p:cNvPr id="16" name="Grafik 15"/>
          <p:cNvPicPr>
            <a:picLocks noChangeAspect="1"/>
          </p:cNvPicPr>
          <p:nvPr/>
        </p:nvPicPr>
        <p:blipFill>
          <a:blip r:embed="rId4"/>
          <a:stretch>
            <a:fillRect/>
          </a:stretch>
        </p:blipFill>
        <p:spPr>
          <a:xfrm>
            <a:off x="8217307" y="510655"/>
            <a:ext cx="2024565" cy="1644061"/>
          </a:xfrm>
          <a:prstGeom prst="rect">
            <a:avLst/>
          </a:prstGeom>
        </p:spPr>
      </p:pic>
      <p:pic>
        <p:nvPicPr>
          <p:cNvPr id="17" name="Grafik 16"/>
          <p:cNvPicPr>
            <a:picLocks noChangeAspect="1"/>
          </p:cNvPicPr>
          <p:nvPr/>
        </p:nvPicPr>
        <p:blipFill>
          <a:blip r:embed="rId5"/>
          <a:stretch>
            <a:fillRect/>
          </a:stretch>
        </p:blipFill>
        <p:spPr>
          <a:xfrm>
            <a:off x="9108554" y="3399433"/>
            <a:ext cx="2105319" cy="2695951"/>
          </a:xfrm>
          <a:prstGeom prst="rect">
            <a:avLst/>
          </a:prstGeom>
        </p:spPr>
      </p:pic>
      <p:pic>
        <p:nvPicPr>
          <p:cNvPr id="18" name="Grafik 17"/>
          <p:cNvPicPr>
            <a:picLocks noChangeAspect="1"/>
          </p:cNvPicPr>
          <p:nvPr/>
        </p:nvPicPr>
        <p:blipFill>
          <a:blip r:embed="rId6"/>
          <a:stretch>
            <a:fillRect/>
          </a:stretch>
        </p:blipFill>
        <p:spPr>
          <a:xfrm flipH="1">
            <a:off x="905022" y="4167227"/>
            <a:ext cx="2620048" cy="1991003"/>
          </a:xfrm>
          <a:prstGeom prst="rect">
            <a:avLst/>
          </a:prstGeom>
        </p:spPr>
      </p:pic>
      <p:sp>
        <p:nvSpPr>
          <p:cNvPr id="19" name="Ellipse 18"/>
          <p:cNvSpPr/>
          <p:nvPr/>
        </p:nvSpPr>
        <p:spPr>
          <a:xfrm>
            <a:off x="2895257" y="4167227"/>
            <a:ext cx="629813" cy="629813"/>
          </a:xfrm>
          <a:prstGeom prst="ellipse">
            <a:avLst/>
          </a:prstGeom>
          <a:noFill/>
          <a:ln w="57150">
            <a:solidFill>
              <a:srgbClr val="006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Gerade Verbindung mit Pfeil 19"/>
          <p:cNvCxnSpPr/>
          <p:nvPr/>
        </p:nvCxnSpPr>
        <p:spPr>
          <a:xfrm flipH="1">
            <a:off x="3510555" y="4167227"/>
            <a:ext cx="1764912" cy="314907"/>
          </a:xfrm>
          <a:prstGeom prst="straightConnector1">
            <a:avLst/>
          </a:prstGeom>
          <a:ln w="76200">
            <a:solidFill>
              <a:srgbClr val="006470"/>
            </a:solidFill>
            <a:tailEnd type="triangle"/>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a:xfrm>
            <a:off x="8336533" y="1419552"/>
            <a:ext cx="527898" cy="527898"/>
          </a:xfrm>
          <a:prstGeom prst="ellipse">
            <a:avLst/>
          </a:prstGeom>
          <a:noFill/>
          <a:ln w="57150">
            <a:solidFill>
              <a:srgbClr val="006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llipse 23"/>
          <p:cNvSpPr/>
          <p:nvPr/>
        </p:nvSpPr>
        <p:spPr>
          <a:xfrm>
            <a:off x="9790504" y="4352022"/>
            <a:ext cx="571407" cy="571407"/>
          </a:xfrm>
          <a:prstGeom prst="ellipse">
            <a:avLst/>
          </a:prstGeom>
          <a:noFill/>
          <a:ln w="57150">
            <a:solidFill>
              <a:srgbClr val="006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Gerade Verbindung mit Pfeil 24"/>
          <p:cNvCxnSpPr>
            <a:endCxn id="23" idx="3"/>
          </p:cNvCxnSpPr>
          <p:nvPr/>
        </p:nvCxnSpPr>
        <p:spPr>
          <a:xfrm flipV="1">
            <a:off x="7079673" y="1870141"/>
            <a:ext cx="1334169" cy="1025459"/>
          </a:xfrm>
          <a:prstGeom prst="straightConnector1">
            <a:avLst/>
          </a:prstGeom>
          <a:ln w="76200">
            <a:solidFill>
              <a:srgbClr val="00647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endCxn id="24" idx="2"/>
          </p:cNvCxnSpPr>
          <p:nvPr/>
        </p:nvCxnSpPr>
        <p:spPr>
          <a:xfrm>
            <a:off x="7193805" y="4167227"/>
            <a:ext cx="2596699" cy="470499"/>
          </a:xfrm>
          <a:prstGeom prst="straightConnector1">
            <a:avLst/>
          </a:prstGeom>
          <a:ln w="76200">
            <a:solidFill>
              <a:srgbClr val="006470"/>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uppieren 44"/>
          <p:cNvGrpSpPr/>
          <p:nvPr/>
        </p:nvGrpSpPr>
        <p:grpSpPr>
          <a:xfrm>
            <a:off x="5275467" y="2563532"/>
            <a:ext cx="1918338" cy="2537819"/>
            <a:chOff x="5275467" y="2563532"/>
            <a:chExt cx="1918338" cy="2537819"/>
          </a:xfrm>
        </p:grpSpPr>
        <p:sp>
          <p:nvSpPr>
            <p:cNvPr id="13" name="Textfeld 12"/>
            <p:cNvSpPr txBox="1"/>
            <p:nvPr/>
          </p:nvSpPr>
          <p:spPr>
            <a:xfrm>
              <a:off x="5761857" y="4393465"/>
              <a:ext cx="1015021" cy="707886"/>
            </a:xfrm>
            <a:prstGeom prst="rect">
              <a:avLst/>
            </a:prstGeom>
            <a:noFill/>
          </p:spPr>
          <p:txBody>
            <a:bodyPr wrap="none" rtlCol="0">
              <a:spAutoFit/>
            </a:bodyPr>
            <a:lstStyle/>
            <a:p>
              <a:r>
                <a:rPr lang="de-DE" sz="4000" dirty="0">
                  <a:latin typeface="Franklin Gothic Book" panose="020B0503020102020204" pitchFamily="34" charset="0"/>
                </a:rPr>
                <a:t>SPL</a:t>
              </a:r>
              <a:endParaRPr lang="en-US" sz="4000" dirty="0">
                <a:latin typeface="Franklin Gothic Book" panose="020B0503020102020204" pitchFamily="34" charset="0"/>
              </a:endParaRPr>
            </a:p>
          </p:txBody>
        </p:sp>
        <p:pic>
          <p:nvPicPr>
            <p:cNvPr id="2052" name="Picture 4" descr="Git - Logo Download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5467" y="2563532"/>
              <a:ext cx="1918338" cy="1918339"/>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Git - Logo Download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5022" y="312345"/>
            <a:ext cx="574346" cy="57434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Git - Logo Download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0922" y="4167227"/>
            <a:ext cx="574346" cy="57434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Git - Logo Download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59584" y="510655"/>
            <a:ext cx="574346" cy="57434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Git - Logo Download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13842" y="3393567"/>
            <a:ext cx="574346" cy="57434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normAutofit/>
          </a:bodyPr>
          <a:lstStyle/>
          <a:p>
            <a:fld id="{D91705B9-9213-4B4F-BCFF-C5D951B245FF}" type="slidenum">
              <a:rPr lang="en-US" smtClean="0"/>
              <a:t>16</a:t>
            </a:fld>
            <a:endParaRPr lang="en-US"/>
          </a:p>
        </p:txBody>
      </p:sp>
    </p:spTree>
    <p:extLst>
      <p:ext uri="{BB962C8B-B14F-4D97-AF65-F5344CB8AC3E}">
        <p14:creationId xmlns:p14="http://schemas.microsoft.com/office/powerpoint/2010/main" val="720419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12192000" cy="6858000"/>
          </a:xfrm>
        </p:spPr>
        <p:txBody>
          <a:bodyPr/>
          <a:lstStyle/>
          <a:p>
            <a:pPr algn="ctr"/>
            <a:r>
              <a:rPr lang="en-US" sz="6000" dirty="0"/>
              <a:t>Conclusion</a:t>
            </a:r>
          </a:p>
        </p:txBody>
      </p:sp>
      <p:sp>
        <p:nvSpPr>
          <p:cNvPr id="3" name="Slide Number Placeholder 2"/>
          <p:cNvSpPr>
            <a:spLocks noGrp="1"/>
          </p:cNvSpPr>
          <p:nvPr>
            <p:ph type="sldNum" sz="quarter" idx="12"/>
          </p:nvPr>
        </p:nvSpPr>
        <p:spPr/>
        <p:txBody>
          <a:bodyPr>
            <a:normAutofit/>
          </a:bodyPr>
          <a:lstStyle/>
          <a:p>
            <a:fld id="{D91705B9-9213-4B4F-BCFF-C5D951B245FF}" type="slidenum">
              <a:rPr lang="en-US" smtClean="0"/>
              <a:pPr/>
              <a:t>17</a:t>
            </a:fld>
            <a:endParaRPr lang="en-US" dirty="0"/>
          </a:p>
        </p:txBody>
      </p:sp>
    </p:spTree>
    <p:extLst>
      <p:ext uri="{BB962C8B-B14F-4D97-AF65-F5344CB8AC3E}">
        <p14:creationId xmlns:p14="http://schemas.microsoft.com/office/powerpoint/2010/main" val="2640714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48"/>
          <p:cNvGrpSpPr/>
          <p:nvPr/>
        </p:nvGrpSpPr>
        <p:grpSpPr>
          <a:xfrm>
            <a:off x="8772230" y="5592271"/>
            <a:ext cx="1196937" cy="686421"/>
            <a:chOff x="9013299" y="4579495"/>
            <a:chExt cx="1196937" cy="686421"/>
          </a:xfrm>
        </p:grpSpPr>
        <p:sp>
          <p:nvSpPr>
            <p:cNvPr id="4" name="Rectangle 180"/>
            <p:cNvSpPr/>
            <p:nvPr/>
          </p:nvSpPr>
          <p:spPr>
            <a:xfrm>
              <a:off x="9036301" y="4750693"/>
              <a:ext cx="905326" cy="432900"/>
            </a:xfrm>
            <a:custGeom>
              <a:avLst/>
              <a:gdLst>
                <a:gd name="connsiteX0" fmla="*/ 0 w 2142537"/>
                <a:gd name="connsiteY0" fmla="*/ 0 h 929566"/>
                <a:gd name="connsiteX1" fmla="*/ 2142537 w 2142537"/>
                <a:gd name="connsiteY1" fmla="*/ 0 h 929566"/>
                <a:gd name="connsiteX2" fmla="*/ 2142537 w 2142537"/>
                <a:gd name="connsiteY2" fmla="*/ 929566 h 929566"/>
                <a:gd name="connsiteX3" fmla="*/ 0 w 2142537"/>
                <a:gd name="connsiteY3" fmla="*/ 929566 h 929566"/>
                <a:gd name="connsiteX4" fmla="*/ 0 w 2142537"/>
                <a:gd name="connsiteY4" fmla="*/ 0 h 929566"/>
                <a:gd name="connsiteX0" fmla="*/ 0 w 2150157"/>
                <a:gd name="connsiteY0" fmla="*/ 0 h 929566"/>
                <a:gd name="connsiteX1" fmla="*/ 2142537 w 2150157"/>
                <a:gd name="connsiteY1" fmla="*/ 0 h 929566"/>
                <a:gd name="connsiteX2" fmla="*/ 2150157 w 2150157"/>
                <a:gd name="connsiteY2" fmla="*/ 274246 h 929566"/>
                <a:gd name="connsiteX3" fmla="*/ 0 w 2150157"/>
                <a:gd name="connsiteY3" fmla="*/ 929566 h 929566"/>
                <a:gd name="connsiteX4" fmla="*/ 0 w 2150157"/>
                <a:gd name="connsiteY4" fmla="*/ 0 h 929566"/>
                <a:gd name="connsiteX0" fmla="*/ 0 w 2150157"/>
                <a:gd name="connsiteY0" fmla="*/ 929566 h 929566"/>
                <a:gd name="connsiteX1" fmla="*/ 2142537 w 2150157"/>
                <a:gd name="connsiteY1" fmla="*/ 0 h 929566"/>
                <a:gd name="connsiteX2" fmla="*/ 2150157 w 2150157"/>
                <a:gd name="connsiteY2" fmla="*/ 274246 h 929566"/>
                <a:gd name="connsiteX3" fmla="*/ 0 w 2150157"/>
                <a:gd name="connsiteY3" fmla="*/ 929566 h 929566"/>
                <a:gd name="connsiteX0" fmla="*/ 0 w 2207307"/>
                <a:gd name="connsiteY0" fmla="*/ 929566 h 929566"/>
                <a:gd name="connsiteX1" fmla="*/ 2142537 w 2207307"/>
                <a:gd name="connsiteY1" fmla="*/ 0 h 929566"/>
                <a:gd name="connsiteX2" fmla="*/ 2207307 w 2207307"/>
                <a:gd name="connsiteY2" fmla="*/ 407596 h 929566"/>
                <a:gd name="connsiteX3" fmla="*/ 0 w 2207307"/>
                <a:gd name="connsiteY3" fmla="*/ 929566 h 929566"/>
                <a:gd name="connsiteX0" fmla="*/ 0 w 2207307"/>
                <a:gd name="connsiteY0" fmla="*/ 948616 h 948616"/>
                <a:gd name="connsiteX1" fmla="*/ 2204449 w 2207307"/>
                <a:gd name="connsiteY1" fmla="*/ 0 h 948616"/>
                <a:gd name="connsiteX2" fmla="*/ 2207307 w 2207307"/>
                <a:gd name="connsiteY2" fmla="*/ 426646 h 948616"/>
                <a:gd name="connsiteX3" fmla="*/ 0 w 2207307"/>
                <a:gd name="connsiteY3" fmla="*/ 948616 h 948616"/>
                <a:gd name="connsiteX0" fmla="*/ 0 w 2204523"/>
                <a:gd name="connsiteY0" fmla="*/ 948616 h 948616"/>
                <a:gd name="connsiteX1" fmla="*/ 2204449 w 2204523"/>
                <a:gd name="connsiteY1" fmla="*/ 0 h 948616"/>
                <a:gd name="connsiteX2" fmla="*/ 2197782 w 2204523"/>
                <a:gd name="connsiteY2" fmla="*/ 421884 h 948616"/>
                <a:gd name="connsiteX3" fmla="*/ 0 w 2204523"/>
                <a:gd name="connsiteY3" fmla="*/ 948616 h 948616"/>
                <a:gd name="connsiteX0" fmla="*/ 0 w 2197782"/>
                <a:gd name="connsiteY0" fmla="*/ 943854 h 943854"/>
                <a:gd name="connsiteX1" fmla="*/ 2190162 w 2197782"/>
                <a:gd name="connsiteY1" fmla="*/ 0 h 943854"/>
                <a:gd name="connsiteX2" fmla="*/ 2197782 w 2197782"/>
                <a:gd name="connsiteY2" fmla="*/ 417122 h 943854"/>
                <a:gd name="connsiteX3" fmla="*/ 0 w 2197782"/>
                <a:gd name="connsiteY3" fmla="*/ 943854 h 943854"/>
                <a:gd name="connsiteX0" fmla="*/ 0 w 2204523"/>
                <a:gd name="connsiteY0" fmla="*/ 939091 h 939091"/>
                <a:gd name="connsiteX1" fmla="*/ 2204449 w 2204523"/>
                <a:gd name="connsiteY1" fmla="*/ 0 h 939091"/>
                <a:gd name="connsiteX2" fmla="*/ 2197782 w 2204523"/>
                <a:gd name="connsiteY2" fmla="*/ 412359 h 939091"/>
                <a:gd name="connsiteX3" fmla="*/ 0 w 2204523"/>
                <a:gd name="connsiteY3" fmla="*/ 939091 h 939091"/>
                <a:gd name="connsiteX0" fmla="*/ 0 w 2205066"/>
                <a:gd name="connsiteY0" fmla="*/ 939091 h 939091"/>
                <a:gd name="connsiteX1" fmla="*/ 2204449 w 2205066"/>
                <a:gd name="connsiteY1" fmla="*/ 0 h 939091"/>
                <a:gd name="connsiteX2" fmla="*/ 2205066 w 2205066"/>
                <a:gd name="connsiteY2" fmla="*/ 402474 h 939091"/>
                <a:gd name="connsiteX3" fmla="*/ 0 w 2205066"/>
                <a:gd name="connsiteY3" fmla="*/ 939091 h 939091"/>
                <a:gd name="connsiteX0" fmla="*/ 0 w 2204523"/>
                <a:gd name="connsiteY0" fmla="*/ 939091 h 939091"/>
                <a:gd name="connsiteX1" fmla="*/ 2204449 w 2204523"/>
                <a:gd name="connsiteY1" fmla="*/ 0 h 939091"/>
                <a:gd name="connsiteX2" fmla="*/ 2197782 w 2204523"/>
                <a:gd name="connsiteY2" fmla="*/ 424715 h 939091"/>
                <a:gd name="connsiteX3" fmla="*/ 0 w 2204523"/>
                <a:gd name="connsiteY3" fmla="*/ 939091 h 939091"/>
                <a:gd name="connsiteX0" fmla="*/ 0 w 2204523"/>
                <a:gd name="connsiteY0" fmla="*/ 939091 h 939091"/>
                <a:gd name="connsiteX1" fmla="*/ 2204449 w 2204523"/>
                <a:gd name="connsiteY1" fmla="*/ 0 h 939091"/>
                <a:gd name="connsiteX2" fmla="*/ 2197782 w 2204523"/>
                <a:gd name="connsiteY2" fmla="*/ 409888 h 939091"/>
                <a:gd name="connsiteX3" fmla="*/ 0 w 2204523"/>
                <a:gd name="connsiteY3" fmla="*/ 939091 h 939091"/>
                <a:gd name="connsiteX0" fmla="*/ 0 w 2197240"/>
                <a:gd name="connsiteY0" fmla="*/ 934148 h 934148"/>
                <a:gd name="connsiteX1" fmla="*/ 2197166 w 2197240"/>
                <a:gd name="connsiteY1" fmla="*/ 0 h 934148"/>
                <a:gd name="connsiteX2" fmla="*/ 2190499 w 2197240"/>
                <a:gd name="connsiteY2" fmla="*/ 409888 h 934148"/>
                <a:gd name="connsiteX3" fmla="*/ 0 w 2197240"/>
                <a:gd name="connsiteY3" fmla="*/ 934148 h 934148"/>
                <a:gd name="connsiteX0" fmla="*/ 0 w 2223947"/>
                <a:gd name="connsiteY0" fmla="*/ 946504 h 946504"/>
                <a:gd name="connsiteX1" fmla="*/ 2223873 w 2223947"/>
                <a:gd name="connsiteY1" fmla="*/ 0 h 946504"/>
                <a:gd name="connsiteX2" fmla="*/ 2217206 w 2223947"/>
                <a:gd name="connsiteY2" fmla="*/ 409888 h 946504"/>
                <a:gd name="connsiteX3" fmla="*/ 0 w 2223947"/>
                <a:gd name="connsiteY3" fmla="*/ 946504 h 946504"/>
                <a:gd name="connsiteX0" fmla="*/ 0 w 2223947"/>
                <a:gd name="connsiteY0" fmla="*/ 946504 h 946504"/>
                <a:gd name="connsiteX1" fmla="*/ 2223873 w 2223947"/>
                <a:gd name="connsiteY1" fmla="*/ 0 h 946504"/>
                <a:gd name="connsiteX2" fmla="*/ 2217206 w 2223947"/>
                <a:gd name="connsiteY2" fmla="*/ 505444 h 946504"/>
                <a:gd name="connsiteX3" fmla="*/ 0 w 2223947"/>
                <a:gd name="connsiteY3" fmla="*/ 946504 h 946504"/>
                <a:gd name="connsiteX0" fmla="*/ 0 w 2155963"/>
                <a:gd name="connsiteY0" fmla="*/ 936619 h 936619"/>
                <a:gd name="connsiteX1" fmla="*/ 2155889 w 2155963"/>
                <a:gd name="connsiteY1" fmla="*/ 0 h 936619"/>
                <a:gd name="connsiteX2" fmla="*/ 2149222 w 2155963"/>
                <a:gd name="connsiteY2" fmla="*/ 505444 h 936619"/>
                <a:gd name="connsiteX3" fmla="*/ 0 w 2155963"/>
                <a:gd name="connsiteY3" fmla="*/ 936619 h 936619"/>
                <a:gd name="connsiteX0" fmla="*/ 0 w 2198048"/>
                <a:gd name="connsiteY0" fmla="*/ 939914 h 939914"/>
                <a:gd name="connsiteX1" fmla="*/ 2197974 w 2198048"/>
                <a:gd name="connsiteY1" fmla="*/ 0 h 939914"/>
                <a:gd name="connsiteX2" fmla="*/ 2191307 w 2198048"/>
                <a:gd name="connsiteY2" fmla="*/ 505444 h 939914"/>
                <a:gd name="connsiteX3" fmla="*/ 0 w 2198048"/>
                <a:gd name="connsiteY3" fmla="*/ 939914 h 939914"/>
                <a:gd name="connsiteX0" fmla="*/ 0 w 2198048"/>
                <a:gd name="connsiteY0" fmla="*/ 949799 h 949799"/>
                <a:gd name="connsiteX1" fmla="*/ 2197974 w 2198048"/>
                <a:gd name="connsiteY1" fmla="*/ 0 h 949799"/>
                <a:gd name="connsiteX2" fmla="*/ 2191307 w 2198048"/>
                <a:gd name="connsiteY2" fmla="*/ 505444 h 949799"/>
                <a:gd name="connsiteX3" fmla="*/ 0 w 2198048"/>
                <a:gd name="connsiteY3" fmla="*/ 949799 h 949799"/>
                <a:gd name="connsiteX0" fmla="*/ 0 w 2191307"/>
                <a:gd name="connsiteY0" fmla="*/ 939914 h 939914"/>
                <a:gd name="connsiteX1" fmla="*/ 2188263 w 2191307"/>
                <a:gd name="connsiteY1" fmla="*/ 0 h 939914"/>
                <a:gd name="connsiteX2" fmla="*/ 2191307 w 2191307"/>
                <a:gd name="connsiteY2" fmla="*/ 495559 h 939914"/>
                <a:gd name="connsiteX3" fmla="*/ 0 w 2191307"/>
                <a:gd name="connsiteY3" fmla="*/ 939914 h 939914"/>
                <a:gd name="connsiteX0" fmla="*/ 0 w 2193276"/>
                <a:gd name="connsiteY0" fmla="*/ 947328 h 947328"/>
                <a:gd name="connsiteX1" fmla="*/ 2193119 w 2193276"/>
                <a:gd name="connsiteY1" fmla="*/ 0 h 947328"/>
                <a:gd name="connsiteX2" fmla="*/ 2191307 w 2193276"/>
                <a:gd name="connsiteY2" fmla="*/ 502973 h 947328"/>
                <a:gd name="connsiteX3" fmla="*/ 0 w 2193276"/>
                <a:gd name="connsiteY3" fmla="*/ 947328 h 947328"/>
                <a:gd name="connsiteX0" fmla="*/ 0 w 2193167"/>
                <a:gd name="connsiteY0" fmla="*/ 947328 h 947328"/>
                <a:gd name="connsiteX1" fmla="*/ 2193119 w 2193167"/>
                <a:gd name="connsiteY1" fmla="*/ 0 h 947328"/>
                <a:gd name="connsiteX2" fmla="*/ 2181595 w 2193167"/>
                <a:gd name="connsiteY2" fmla="*/ 502973 h 947328"/>
                <a:gd name="connsiteX3" fmla="*/ 0 w 2193167"/>
                <a:gd name="connsiteY3" fmla="*/ 947328 h 947328"/>
                <a:gd name="connsiteX0" fmla="*/ 0 w 2181595"/>
                <a:gd name="connsiteY0" fmla="*/ 949799 h 949799"/>
                <a:gd name="connsiteX1" fmla="*/ 2178552 w 2181595"/>
                <a:gd name="connsiteY1" fmla="*/ 0 h 949799"/>
                <a:gd name="connsiteX2" fmla="*/ 2181595 w 2181595"/>
                <a:gd name="connsiteY2" fmla="*/ 505444 h 949799"/>
                <a:gd name="connsiteX3" fmla="*/ 0 w 2181595"/>
                <a:gd name="connsiteY3" fmla="*/ 949799 h 949799"/>
                <a:gd name="connsiteX0" fmla="*/ 0 w 2203447"/>
                <a:gd name="connsiteY0" fmla="*/ 949799 h 949799"/>
                <a:gd name="connsiteX1" fmla="*/ 2178552 w 2203447"/>
                <a:gd name="connsiteY1" fmla="*/ 0 h 949799"/>
                <a:gd name="connsiteX2" fmla="*/ 2203447 w 2203447"/>
                <a:gd name="connsiteY2" fmla="*/ 507916 h 949799"/>
                <a:gd name="connsiteX3" fmla="*/ 0 w 2203447"/>
                <a:gd name="connsiteY3" fmla="*/ 949799 h 949799"/>
                <a:gd name="connsiteX0" fmla="*/ 0 w 2207788"/>
                <a:gd name="connsiteY0" fmla="*/ 952270 h 952270"/>
                <a:gd name="connsiteX1" fmla="*/ 2207688 w 2207788"/>
                <a:gd name="connsiteY1" fmla="*/ 0 h 952270"/>
                <a:gd name="connsiteX2" fmla="*/ 2203447 w 2207788"/>
                <a:gd name="connsiteY2" fmla="*/ 510387 h 952270"/>
                <a:gd name="connsiteX3" fmla="*/ 0 w 2207788"/>
                <a:gd name="connsiteY3" fmla="*/ 952270 h 952270"/>
                <a:gd name="connsiteX0" fmla="*/ 0 w 2210732"/>
                <a:gd name="connsiteY0" fmla="*/ 952270 h 952270"/>
                <a:gd name="connsiteX1" fmla="*/ 2207688 w 2210732"/>
                <a:gd name="connsiteY1" fmla="*/ 0 h 952270"/>
                <a:gd name="connsiteX2" fmla="*/ 2210732 w 2210732"/>
                <a:gd name="connsiteY2" fmla="*/ 510387 h 952270"/>
                <a:gd name="connsiteX3" fmla="*/ 0 w 2210732"/>
                <a:gd name="connsiteY3" fmla="*/ 952270 h 952270"/>
                <a:gd name="connsiteX0" fmla="*/ 0 w 2239627"/>
                <a:gd name="connsiteY0" fmla="*/ 952270 h 952270"/>
                <a:gd name="connsiteX1" fmla="*/ 2207688 w 2239627"/>
                <a:gd name="connsiteY1" fmla="*/ 0 h 952270"/>
                <a:gd name="connsiteX2" fmla="*/ 2239627 w 2239627"/>
                <a:gd name="connsiteY2" fmla="*/ 493455 h 952270"/>
                <a:gd name="connsiteX3" fmla="*/ 0 w 2239627"/>
                <a:gd name="connsiteY3" fmla="*/ 952270 h 952270"/>
                <a:gd name="connsiteX0" fmla="*/ 0 w 2239627"/>
                <a:gd name="connsiteY0" fmla="*/ 952270 h 952270"/>
                <a:gd name="connsiteX1" fmla="*/ 2207688 w 2239627"/>
                <a:gd name="connsiteY1" fmla="*/ 0 h 952270"/>
                <a:gd name="connsiteX2" fmla="*/ 2239627 w 2239627"/>
                <a:gd name="connsiteY2" fmla="*/ 503614 h 952270"/>
                <a:gd name="connsiteX3" fmla="*/ 0 w 2239627"/>
                <a:gd name="connsiteY3" fmla="*/ 952270 h 952270"/>
                <a:gd name="connsiteX0" fmla="*/ 0 w 2243907"/>
                <a:gd name="connsiteY0" fmla="*/ 959043 h 959043"/>
                <a:gd name="connsiteX1" fmla="*/ 2243806 w 2243907"/>
                <a:gd name="connsiteY1" fmla="*/ 0 h 959043"/>
                <a:gd name="connsiteX2" fmla="*/ 2239627 w 2243907"/>
                <a:gd name="connsiteY2" fmla="*/ 510387 h 959043"/>
                <a:gd name="connsiteX3" fmla="*/ 0 w 2243907"/>
                <a:gd name="connsiteY3" fmla="*/ 959043 h 959043"/>
                <a:gd name="connsiteX0" fmla="*/ 0 w 2243806"/>
                <a:gd name="connsiteY0" fmla="*/ 959043 h 959043"/>
                <a:gd name="connsiteX1" fmla="*/ 2243806 w 2243806"/>
                <a:gd name="connsiteY1" fmla="*/ 0 h 959043"/>
                <a:gd name="connsiteX2" fmla="*/ 2239627 w 2243806"/>
                <a:gd name="connsiteY2" fmla="*/ 510387 h 959043"/>
                <a:gd name="connsiteX3" fmla="*/ 0 w 2243806"/>
                <a:gd name="connsiteY3" fmla="*/ 959043 h 959043"/>
                <a:gd name="connsiteX0" fmla="*/ 0 w 2242000"/>
                <a:gd name="connsiteY0" fmla="*/ 965816 h 965816"/>
                <a:gd name="connsiteX1" fmla="*/ 2242000 w 2242000"/>
                <a:gd name="connsiteY1" fmla="*/ 0 h 965816"/>
                <a:gd name="connsiteX2" fmla="*/ 2239627 w 2242000"/>
                <a:gd name="connsiteY2" fmla="*/ 517160 h 965816"/>
                <a:gd name="connsiteX3" fmla="*/ 0 w 2242000"/>
                <a:gd name="connsiteY3" fmla="*/ 965816 h 965816"/>
                <a:gd name="connsiteX0" fmla="*/ 0 w 2242000"/>
                <a:gd name="connsiteY0" fmla="*/ 965816 h 965816"/>
                <a:gd name="connsiteX1" fmla="*/ 2242000 w 2242000"/>
                <a:gd name="connsiteY1" fmla="*/ 0 h 965816"/>
                <a:gd name="connsiteX2" fmla="*/ 2237821 w 2242000"/>
                <a:gd name="connsiteY2" fmla="*/ 559866 h 965816"/>
                <a:gd name="connsiteX3" fmla="*/ 0 w 2242000"/>
                <a:gd name="connsiteY3" fmla="*/ 965816 h 965816"/>
                <a:gd name="connsiteX0" fmla="*/ 0 w 2126421"/>
                <a:gd name="connsiteY0" fmla="*/ 962766 h 962766"/>
                <a:gd name="connsiteX1" fmla="*/ 2126421 w 2126421"/>
                <a:gd name="connsiteY1" fmla="*/ 0 h 962766"/>
                <a:gd name="connsiteX2" fmla="*/ 2122242 w 2126421"/>
                <a:gd name="connsiteY2" fmla="*/ 559866 h 962766"/>
                <a:gd name="connsiteX3" fmla="*/ 0 w 2126421"/>
                <a:gd name="connsiteY3" fmla="*/ 962766 h 962766"/>
                <a:gd name="connsiteX0" fmla="*/ 0 w 2132410"/>
                <a:gd name="connsiteY0" fmla="*/ 962766 h 962766"/>
                <a:gd name="connsiteX1" fmla="*/ 2126421 w 2132410"/>
                <a:gd name="connsiteY1" fmla="*/ 0 h 962766"/>
                <a:gd name="connsiteX2" fmla="*/ 2132410 w 2132410"/>
                <a:gd name="connsiteY2" fmla="*/ 559866 h 962766"/>
                <a:gd name="connsiteX3" fmla="*/ 0 w 2132410"/>
                <a:gd name="connsiteY3" fmla="*/ 962766 h 962766"/>
                <a:gd name="connsiteX0" fmla="*/ 0 w 2132410"/>
                <a:gd name="connsiteY0" fmla="*/ 962766 h 962766"/>
                <a:gd name="connsiteX1" fmla="*/ 2131505 w 2132410"/>
                <a:gd name="connsiteY1" fmla="*/ 0 h 962766"/>
                <a:gd name="connsiteX2" fmla="*/ 2132410 w 2132410"/>
                <a:gd name="connsiteY2" fmla="*/ 559866 h 962766"/>
                <a:gd name="connsiteX3" fmla="*/ 0 w 2132410"/>
                <a:gd name="connsiteY3" fmla="*/ 962766 h 962766"/>
              </a:gdLst>
              <a:ahLst/>
              <a:cxnLst>
                <a:cxn ang="0">
                  <a:pos x="connsiteX0" y="connsiteY0"/>
                </a:cxn>
                <a:cxn ang="0">
                  <a:pos x="connsiteX1" y="connsiteY1"/>
                </a:cxn>
                <a:cxn ang="0">
                  <a:pos x="connsiteX2" y="connsiteY2"/>
                </a:cxn>
                <a:cxn ang="0">
                  <a:pos x="connsiteX3" y="connsiteY3"/>
                </a:cxn>
              </a:cxnLst>
              <a:rect l="l" t="t" r="r" b="b"/>
              <a:pathLst>
                <a:path w="2132410" h="962766">
                  <a:moveTo>
                    <a:pt x="0" y="962766"/>
                  </a:moveTo>
                  <a:lnTo>
                    <a:pt x="2131505" y="0"/>
                  </a:lnTo>
                  <a:cubicBezTo>
                    <a:pt x="2133501" y="186622"/>
                    <a:pt x="2130414" y="373244"/>
                    <a:pt x="2132410" y="559866"/>
                  </a:cubicBezTo>
                  <a:lnTo>
                    <a:pt x="0" y="962766"/>
                  </a:lnTo>
                  <a:close/>
                </a:path>
              </a:pathLst>
            </a:custGeom>
            <a:solidFill>
              <a:srgbClr val="00B050">
                <a:alpha val="67000"/>
              </a:srgbClr>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5" name="Rectangle 59"/>
            <p:cNvSpPr/>
            <p:nvPr/>
          </p:nvSpPr>
          <p:spPr>
            <a:xfrm rot="16200000">
              <a:off x="9749212" y="4796835"/>
              <a:ext cx="614271" cy="307777"/>
            </a:xfrm>
            <a:prstGeom prst="rect">
              <a:avLst/>
            </a:prstGeom>
          </p:spPr>
          <p:txBody>
            <a:bodyPr wrap="none">
              <a:spAutoFit/>
            </a:bodyPr>
            <a:lstStyle/>
            <a:p>
              <a:r>
                <a:rPr lang="de-DE" sz="1100" b="1" dirty="0">
                  <a:latin typeface="Franklin Gothic Book" panose="020B0503020102020204" pitchFamily="34" charset="0"/>
                  <a:ea typeface="Linux Libertine" panose="02000503000000000000" pitchFamily="2" charset="0"/>
                  <a:cs typeface="Linux Libertine" panose="02000503000000000000" pitchFamily="2" charset="0"/>
                </a:rPr>
                <a:t># </a:t>
              </a:r>
              <a:r>
                <a:rPr lang="de-DE" sz="1400" b="1" dirty="0">
                  <a:latin typeface="Franklin Gothic Book" panose="020B0503020102020204" pitchFamily="34" charset="0"/>
                  <a:ea typeface="Linux Libertine" panose="02000503000000000000" pitchFamily="2" charset="0"/>
                  <a:cs typeface="Linux Libertine" panose="02000503000000000000" pitchFamily="2" charset="0"/>
                </a:rPr>
                <a:t>LOC</a:t>
              </a:r>
              <a:endParaRPr lang="en-US" sz="1400" b="1" dirty="0">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6" name="Straight Connector 68"/>
            <p:cNvCxnSpPr/>
            <p:nvPr/>
          </p:nvCxnSpPr>
          <p:spPr>
            <a:xfrm>
              <a:off x="9013299" y="5265916"/>
              <a:ext cx="905609" cy="0"/>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7" name="Rectangle 57"/>
            <p:cNvSpPr/>
            <p:nvPr/>
          </p:nvSpPr>
          <p:spPr>
            <a:xfrm>
              <a:off x="9024074" y="4980781"/>
              <a:ext cx="933468" cy="280702"/>
            </a:xfrm>
            <a:custGeom>
              <a:avLst/>
              <a:gdLst>
                <a:gd name="connsiteX0" fmla="*/ 0 w 599338"/>
                <a:gd name="connsiteY0" fmla="*/ 0 h 402481"/>
                <a:gd name="connsiteX1" fmla="*/ 599338 w 599338"/>
                <a:gd name="connsiteY1" fmla="*/ 0 h 402481"/>
                <a:gd name="connsiteX2" fmla="*/ 599338 w 599338"/>
                <a:gd name="connsiteY2" fmla="*/ 402481 h 402481"/>
                <a:gd name="connsiteX3" fmla="*/ 0 w 599338"/>
                <a:gd name="connsiteY3" fmla="*/ 402481 h 402481"/>
                <a:gd name="connsiteX4" fmla="*/ 0 w 599338"/>
                <a:gd name="connsiteY4" fmla="*/ 0 h 402481"/>
                <a:gd name="connsiteX0" fmla="*/ 0 w 606482"/>
                <a:gd name="connsiteY0" fmla="*/ 152400 h 554881"/>
                <a:gd name="connsiteX1" fmla="*/ 606482 w 606482"/>
                <a:gd name="connsiteY1" fmla="*/ 0 h 554881"/>
                <a:gd name="connsiteX2" fmla="*/ 599338 w 606482"/>
                <a:gd name="connsiteY2" fmla="*/ 554881 h 554881"/>
                <a:gd name="connsiteX3" fmla="*/ 0 w 606482"/>
                <a:gd name="connsiteY3" fmla="*/ 554881 h 554881"/>
                <a:gd name="connsiteX4" fmla="*/ 0 w 606482"/>
                <a:gd name="connsiteY4" fmla="*/ 152400 h 554881"/>
                <a:gd name="connsiteX0" fmla="*/ 0 w 609356"/>
                <a:gd name="connsiteY0" fmla="*/ 152400 h 554881"/>
                <a:gd name="connsiteX1" fmla="*/ 606482 w 609356"/>
                <a:gd name="connsiteY1" fmla="*/ 0 h 554881"/>
                <a:gd name="connsiteX2" fmla="*/ 608863 w 609356"/>
                <a:gd name="connsiteY2" fmla="*/ 550118 h 554881"/>
                <a:gd name="connsiteX3" fmla="*/ 0 w 609356"/>
                <a:gd name="connsiteY3" fmla="*/ 554881 h 554881"/>
                <a:gd name="connsiteX4" fmla="*/ 0 w 609356"/>
                <a:gd name="connsiteY4" fmla="*/ 152400 h 554881"/>
                <a:gd name="connsiteX0" fmla="*/ 0 w 609356"/>
                <a:gd name="connsiteY0" fmla="*/ 152400 h 554881"/>
                <a:gd name="connsiteX1" fmla="*/ 606482 w 609356"/>
                <a:gd name="connsiteY1" fmla="*/ 0 h 554881"/>
                <a:gd name="connsiteX2" fmla="*/ 608863 w 609356"/>
                <a:gd name="connsiteY2" fmla="*/ 550118 h 554881"/>
                <a:gd name="connsiteX3" fmla="*/ 0 w 609356"/>
                <a:gd name="connsiteY3" fmla="*/ 554881 h 554881"/>
                <a:gd name="connsiteX4" fmla="*/ 0 w 609356"/>
                <a:gd name="connsiteY4" fmla="*/ 152400 h 554881"/>
                <a:gd name="connsiteX0" fmla="*/ 0 w 617228"/>
                <a:gd name="connsiteY0" fmla="*/ 406586 h 554881"/>
                <a:gd name="connsiteX1" fmla="*/ 614354 w 617228"/>
                <a:gd name="connsiteY1" fmla="*/ 0 h 554881"/>
                <a:gd name="connsiteX2" fmla="*/ 616735 w 617228"/>
                <a:gd name="connsiteY2" fmla="*/ 550118 h 554881"/>
                <a:gd name="connsiteX3" fmla="*/ 7872 w 617228"/>
                <a:gd name="connsiteY3" fmla="*/ 554881 h 554881"/>
                <a:gd name="connsiteX4" fmla="*/ 0 w 617228"/>
                <a:gd name="connsiteY4" fmla="*/ 406586 h 554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28" h="554881">
                  <a:moveTo>
                    <a:pt x="0" y="406586"/>
                  </a:moveTo>
                  <a:lnTo>
                    <a:pt x="614354" y="0"/>
                  </a:lnTo>
                  <a:cubicBezTo>
                    <a:pt x="611973" y="184960"/>
                    <a:pt x="619116" y="365158"/>
                    <a:pt x="616735" y="550118"/>
                  </a:cubicBezTo>
                  <a:lnTo>
                    <a:pt x="7872" y="554881"/>
                  </a:lnTo>
                  <a:lnTo>
                    <a:pt x="0" y="406586"/>
                  </a:lnTo>
                  <a:close/>
                </a:path>
              </a:pathLst>
            </a:custGeom>
            <a:solidFill>
              <a:srgbClr val="54CAF5"/>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8" name="Rectangle 64"/>
            <p:cNvSpPr/>
            <p:nvPr/>
          </p:nvSpPr>
          <p:spPr>
            <a:xfrm>
              <a:off x="9020728" y="5187097"/>
              <a:ext cx="922419" cy="75181"/>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9" name="Straight Arrow Connector 58"/>
            <p:cNvCxnSpPr/>
            <p:nvPr/>
          </p:nvCxnSpPr>
          <p:spPr>
            <a:xfrm flipH="1" flipV="1">
              <a:off x="9944366" y="4579495"/>
              <a:ext cx="3127" cy="6864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Rectangle 178"/>
          <p:cNvSpPr/>
          <p:nvPr/>
        </p:nvSpPr>
        <p:spPr>
          <a:xfrm>
            <a:off x="4232629" y="513110"/>
            <a:ext cx="4405983" cy="2952164"/>
          </a:xfrm>
          <a:custGeom>
            <a:avLst/>
            <a:gdLst>
              <a:gd name="connsiteX0" fmla="*/ 0 w 2174906"/>
              <a:gd name="connsiteY0" fmla="*/ 0 h 937424"/>
              <a:gd name="connsiteX1" fmla="*/ 2174906 w 2174906"/>
              <a:gd name="connsiteY1" fmla="*/ 0 h 937424"/>
              <a:gd name="connsiteX2" fmla="*/ 2174906 w 2174906"/>
              <a:gd name="connsiteY2" fmla="*/ 937424 h 937424"/>
              <a:gd name="connsiteX3" fmla="*/ 0 w 2174906"/>
              <a:gd name="connsiteY3" fmla="*/ 937424 h 937424"/>
              <a:gd name="connsiteX4" fmla="*/ 0 w 2174906"/>
              <a:gd name="connsiteY4" fmla="*/ 0 h 937424"/>
              <a:gd name="connsiteX0" fmla="*/ 0 w 2174906"/>
              <a:gd name="connsiteY0" fmla="*/ 0 h 937424"/>
              <a:gd name="connsiteX1" fmla="*/ 2174906 w 2174906"/>
              <a:gd name="connsiteY1" fmla="*/ 937424 h 937424"/>
              <a:gd name="connsiteX2" fmla="*/ 0 w 2174906"/>
              <a:gd name="connsiteY2" fmla="*/ 937424 h 937424"/>
              <a:gd name="connsiteX3" fmla="*/ 0 w 2174906"/>
              <a:gd name="connsiteY3" fmla="*/ 0 h 937424"/>
              <a:gd name="connsiteX0" fmla="*/ 22216 w 2174906"/>
              <a:gd name="connsiteY0" fmla="*/ 0 h 936696"/>
              <a:gd name="connsiteX1" fmla="*/ 2174906 w 2174906"/>
              <a:gd name="connsiteY1" fmla="*/ 936696 h 936696"/>
              <a:gd name="connsiteX2" fmla="*/ 0 w 2174906"/>
              <a:gd name="connsiteY2" fmla="*/ 936696 h 936696"/>
              <a:gd name="connsiteX3" fmla="*/ 22216 w 2174906"/>
              <a:gd name="connsiteY3" fmla="*/ 0 h 936696"/>
              <a:gd name="connsiteX0" fmla="*/ 30897 w 2174906"/>
              <a:gd name="connsiteY0" fmla="*/ 0 h 935241"/>
              <a:gd name="connsiteX1" fmla="*/ 2174906 w 2174906"/>
              <a:gd name="connsiteY1" fmla="*/ 935241 h 935241"/>
              <a:gd name="connsiteX2" fmla="*/ 0 w 2174906"/>
              <a:gd name="connsiteY2" fmla="*/ 935241 h 935241"/>
              <a:gd name="connsiteX3" fmla="*/ 30897 w 2174906"/>
              <a:gd name="connsiteY3" fmla="*/ 0 h 935241"/>
              <a:gd name="connsiteX0" fmla="*/ 25688 w 2174906"/>
              <a:gd name="connsiteY0" fmla="*/ 0 h 935969"/>
              <a:gd name="connsiteX1" fmla="*/ 2174906 w 2174906"/>
              <a:gd name="connsiteY1" fmla="*/ 935969 h 935969"/>
              <a:gd name="connsiteX2" fmla="*/ 0 w 2174906"/>
              <a:gd name="connsiteY2" fmla="*/ 935969 h 935969"/>
              <a:gd name="connsiteX3" fmla="*/ 25688 w 2174906"/>
              <a:gd name="connsiteY3" fmla="*/ 0 h 935969"/>
              <a:gd name="connsiteX0" fmla="*/ 0 w 2149218"/>
              <a:gd name="connsiteY0" fmla="*/ 0 h 935969"/>
              <a:gd name="connsiteX1" fmla="*/ 2149218 w 2149218"/>
              <a:gd name="connsiteY1" fmla="*/ 935969 h 935969"/>
              <a:gd name="connsiteX2" fmla="*/ 3829 w 2149218"/>
              <a:gd name="connsiteY2" fmla="*/ 934514 h 935969"/>
              <a:gd name="connsiteX3" fmla="*/ 0 w 2149218"/>
              <a:gd name="connsiteY3" fmla="*/ 0 h 935969"/>
              <a:gd name="connsiteX0" fmla="*/ 58 w 2149276"/>
              <a:gd name="connsiteY0" fmla="*/ 0 h 935969"/>
              <a:gd name="connsiteX1" fmla="*/ 2149276 w 2149276"/>
              <a:gd name="connsiteY1" fmla="*/ 935969 h 935969"/>
              <a:gd name="connsiteX2" fmla="*/ 414 w 2149276"/>
              <a:gd name="connsiteY2" fmla="*/ 934514 h 935969"/>
              <a:gd name="connsiteX3" fmla="*/ 58 w 2149276"/>
              <a:gd name="connsiteY3" fmla="*/ 0 h 935969"/>
            </a:gdLst>
            <a:ahLst/>
            <a:cxnLst>
              <a:cxn ang="0">
                <a:pos x="connsiteX0" y="connsiteY0"/>
              </a:cxn>
              <a:cxn ang="0">
                <a:pos x="connsiteX1" y="connsiteY1"/>
              </a:cxn>
              <a:cxn ang="0">
                <a:pos x="connsiteX2" y="connsiteY2"/>
              </a:cxn>
              <a:cxn ang="0">
                <a:pos x="connsiteX3" y="connsiteY3"/>
              </a:cxn>
            </a:cxnLst>
            <a:rect l="l" t="t" r="r" b="b"/>
            <a:pathLst>
              <a:path w="2149276" h="935969">
                <a:moveTo>
                  <a:pt x="58" y="0"/>
                </a:moveTo>
                <a:lnTo>
                  <a:pt x="2149276" y="935969"/>
                </a:lnTo>
                <a:lnTo>
                  <a:pt x="414" y="934514"/>
                </a:lnTo>
                <a:cubicBezTo>
                  <a:pt x="-862" y="623009"/>
                  <a:pt x="1334" y="311505"/>
                  <a:pt x="58" y="0"/>
                </a:cubicBezTo>
                <a:close/>
              </a:path>
            </a:pathLst>
          </a:cu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1" name="Rectangle 57"/>
          <p:cNvSpPr/>
          <p:nvPr/>
        </p:nvSpPr>
        <p:spPr>
          <a:xfrm>
            <a:off x="7983747" y="2850448"/>
            <a:ext cx="795912" cy="595947"/>
          </a:xfrm>
          <a:custGeom>
            <a:avLst/>
            <a:gdLst>
              <a:gd name="connsiteX0" fmla="*/ 0 w 599338"/>
              <a:gd name="connsiteY0" fmla="*/ 0 h 402481"/>
              <a:gd name="connsiteX1" fmla="*/ 599338 w 599338"/>
              <a:gd name="connsiteY1" fmla="*/ 0 h 402481"/>
              <a:gd name="connsiteX2" fmla="*/ 599338 w 599338"/>
              <a:gd name="connsiteY2" fmla="*/ 402481 h 402481"/>
              <a:gd name="connsiteX3" fmla="*/ 0 w 599338"/>
              <a:gd name="connsiteY3" fmla="*/ 402481 h 402481"/>
              <a:gd name="connsiteX4" fmla="*/ 0 w 599338"/>
              <a:gd name="connsiteY4" fmla="*/ 0 h 402481"/>
              <a:gd name="connsiteX0" fmla="*/ 0 w 606482"/>
              <a:gd name="connsiteY0" fmla="*/ 152400 h 554881"/>
              <a:gd name="connsiteX1" fmla="*/ 606482 w 606482"/>
              <a:gd name="connsiteY1" fmla="*/ 0 h 554881"/>
              <a:gd name="connsiteX2" fmla="*/ 599338 w 606482"/>
              <a:gd name="connsiteY2" fmla="*/ 554881 h 554881"/>
              <a:gd name="connsiteX3" fmla="*/ 0 w 606482"/>
              <a:gd name="connsiteY3" fmla="*/ 554881 h 554881"/>
              <a:gd name="connsiteX4" fmla="*/ 0 w 606482"/>
              <a:gd name="connsiteY4" fmla="*/ 152400 h 554881"/>
              <a:gd name="connsiteX0" fmla="*/ 0 w 609356"/>
              <a:gd name="connsiteY0" fmla="*/ 152400 h 554881"/>
              <a:gd name="connsiteX1" fmla="*/ 606482 w 609356"/>
              <a:gd name="connsiteY1" fmla="*/ 0 h 554881"/>
              <a:gd name="connsiteX2" fmla="*/ 608863 w 609356"/>
              <a:gd name="connsiteY2" fmla="*/ 550118 h 554881"/>
              <a:gd name="connsiteX3" fmla="*/ 0 w 609356"/>
              <a:gd name="connsiteY3" fmla="*/ 554881 h 554881"/>
              <a:gd name="connsiteX4" fmla="*/ 0 w 609356"/>
              <a:gd name="connsiteY4" fmla="*/ 152400 h 554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356" h="554881">
                <a:moveTo>
                  <a:pt x="0" y="152400"/>
                </a:moveTo>
                <a:lnTo>
                  <a:pt x="606482" y="0"/>
                </a:lnTo>
                <a:cubicBezTo>
                  <a:pt x="604101" y="184960"/>
                  <a:pt x="611244" y="365158"/>
                  <a:pt x="608863" y="550118"/>
                </a:cubicBezTo>
                <a:lnTo>
                  <a:pt x="0" y="554881"/>
                </a:lnTo>
                <a:lnTo>
                  <a:pt x="0" y="152400"/>
                </a:lnTo>
                <a:close/>
              </a:path>
            </a:pathLst>
          </a:custGeom>
          <a:solidFill>
            <a:srgbClr val="54CAF5"/>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2" name="Textfeld 127"/>
          <p:cNvSpPr txBox="1"/>
          <p:nvPr/>
        </p:nvSpPr>
        <p:spPr>
          <a:xfrm>
            <a:off x="1857755" y="3467174"/>
            <a:ext cx="7624296" cy="307777"/>
          </a:xfrm>
          <a:prstGeom prst="rect">
            <a:avLst/>
          </a:prstGeom>
          <a:noFill/>
        </p:spPr>
        <p:txBody>
          <a:bodyPr wrap="square" rtlCol="0">
            <a:spAutoFit/>
          </a:bodyPr>
          <a:lstStyle/>
          <a:p>
            <a:r>
              <a:rPr lang="en-US" sz="1400" dirty="0">
                <a:latin typeface="Franklin Gothic Book" panose="020B0503020102020204" pitchFamily="34" charset="0"/>
                <a:ea typeface="Linux Libertine" panose="02000503000000000000" pitchFamily="2" charset="0"/>
                <a:cs typeface="Linux Libertine" panose="02000503000000000000" pitchFamily="2" charset="0"/>
              </a:rPr>
              <a:t>Step:                   1               *                                     2                                        *              *                  3</a:t>
            </a:r>
          </a:p>
        </p:txBody>
      </p:sp>
      <p:sp>
        <p:nvSpPr>
          <p:cNvPr id="13" name="Rectangle 4"/>
          <p:cNvSpPr/>
          <p:nvPr/>
        </p:nvSpPr>
        <p:spPr>
          <a:xfrm>
            <a:off x="3601791" y="1114551"/>
            <a:ext cx="129862" cy="2341658"/>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4" name="Rectangle 5"/>
          <p:cNvSpPr/>
          <p:nvPr/>
        </p:nvSpPr>
        <p:spPr>
          <a:xfrm>
            <a:off x="3784250" y="510367"/>
            <a:ext cx="450430" cy="2949983"/>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5" name="Rectangle 180"/>
          <p:cNvSpPr/>
          <p:nvPr/>
        </p:nvSpPr>
        <p:spPr>
          <a:xfrm>
            <a:off x="4228531" y="2516187"/>
            <a:ext cx="3012995" cy="940266"/>
          </a:xfrm>
          <a:custGeom>
            <a:avLst/>
            <a:gdLst>
              <a:gd name="connsiteX0" fmla="*/ 0 w 2142537"/>
              <a:gd name="connsiteY0" fmla="*/ 0 h 929566"/>
              <a:gd name="connsiteX1" fmla="*/ 2142537 w 2142537"/>
              <a:gd name="connsiteY1" fmla="*/ 0 h 929566"/>
              <a:gd name="connsiteX2" fmla="*/ 2142537 w 2142537"/>
              <a:gd name="connsiteY2" fmla="*/ 929566 h 929566"/>
              <a:gd name="connsiteX3" fmla="*/ 0 w 2142537"/>
              <a:gd name="connsiteY3" fmla="*/ 929566 h 929566"/>
              <a:gd name="connsiteX4" fmla="*/ 0 w 2142537"/>
              <a:gd name="connsiteY4" fmla="*/ 0 h 929566"/>
              <a:gd name="connsiteX0" fmla="*/ 0 w 2150157"/>
              <a:gd name="connsiteY0" fmla="*/ 0 h 929566"/>
              <a:gd name="connsiteX1" fmla="*/ 2142537 w 2150157"/>
              <a:gd name="connsiteY1" fmla="*/ 0 h 929566"/>
              <a:gd name="connsiteX2" fmla="*/ 2150157 w 2150157"/>
              <a:gd name="connsiteY2" fmla="*/ 274246 h 929566"/>
              <a:gd name="connsiteX3" fmla="*/ 0 w 2150157"/>
              <a:gd name="connsiteY3" fmla="*/ 929566 h 929566"/>
              <a:gd name="connsiteX4" fmla="*/ 0 w 2150157"/>
              <a:gd name="connsiteY4" fmla="*/ 0 h 929566"/>
              <a:gd name="connsiteX0" fmla="*/ 0 w 2150157"/>
              <a:gd name="connsiteY0" fmla="*/ 929566 h 929566"/>
              <a:gd name="connsiteX1" fmla="*/ 2142537 w 2150157"/>
              <a:gd name="connsiteY1" fmla="*/ 0 h 929566"/>
              <a:gd name="connsiteX2" fmla="*/ 2150157 w 2150157"/>
              <a:gd name="connsiteY2" fmla="*/ 274246 h 929566"/>
              <a:gd name="connsiteX3" fmla="*/ 0 w 2150157"/>
              <a:gd name="connsiteY3" fmla="*/ 929566 h 929566"/>
              <a:gd name="connsiteX0" fmla="*/ 0 w 2207307"/>
              <a:gd name="connsiteY0" fmla="*/ 929566 h 929566"/>
              <a:gd name="connsiteX1" fmla="*/ 2142537 w 2207307"/>
              <a:gd name="connsiteY1" fmla="*/ 0 h 929566"/>
              <a:gd name="connsiteX2" fmla="*/ 2207307 w 2207307"/>
              <a:gd name="connsiteY2" fmla="*/ 407596 h 929566"/>
              <a:gd name="connsiteX3" fmla="*/ 0 w 2207307"/>
              <a:gd name="connsiteY3" fmla="*/ 929566 h 929566"/>
              <a:gd name="connsiteX0" fmla="*/ 0 w 2207307"/>
              <a:gd name="connsiteY0" fmla="*/ 948616 h 948616"/>
              <a:gd name="connsiteX1" fmla="*/ 2204449 w 2207307"/>
              <a:gd name="connsiteY1" fmla="*/ 0 h 948616"/>
              <a:gd name="connsiteX2" fmla="*/ 2207307 w 2207307"/>
              <a:gd name="connsiteY2" fmla="*/ 426646 h 948616"/>
              <a:gd name="connsiteX3" fmla="*/ 0 w 2207307"/>
              <a:gd name="connsiteY3" fmla="*/ 948616 h 948616"/>
              <a:gd name="connsiteX0" fmla="*/ 0 w 2204523"/>
              <a:gd name="connsiteY0" fmla="*/ 948616 h 948616"/>
              <a:gd name="connsiteX1" fmla="*/ 2204449 w 2204523"/>
              <a:gd name="connsiteY1" fmla="*/ 0 h 948616"/>
              <a:gd name="connsiteX2" fmla="*/ 2197782 w 2204523"/>
              <a:gd name="connsiteY2" fmla="*/ 421884 h 948616"/>
              <a:gd name="connsiteX3" fmla="*/ 0 w 2204523"/>
              <a:gd name="connsiteY3" fmla="*/ 948616 h 948616"/>
              <a:gd name="connsiteX0" fmla="*/ 0 w 2197782"/>
              <a:gd name="connsiteY0" fmla="*/ 943854 h 943854"/>
              <a:gd name="connsiteX1" fmla="*/ 2190162 w 2197782"/>
              <a:gd name="connsiteY1" fmla="*/ 0 h 943854"/>
              <a:gd name="connsiteX2" fmla="*/ 2197782 w 2197782"/>
              <a:gd name="connsiteY2" fmla="*/ 417122 h 943854"/>
              <a:gd name="connsiteX3" fmla="*/ 0 w 2197782"/>
              <a:gd name="connsiteY3" fmla="*/ 943854 h 943854"/>
              <a:gd name="connsiteX0" fmla="*/ 0 w 2204523"/>
              <a:gd name="connsiteY0" fmla="*/ 939091 h 939091"/>
              <a:gd name="connsiteX1" fmla="*/ 2204449 w 2204523"/>
              <a:gd name="connsiteY1" fmla="*/ 0 h 939091"/>
              <a:gd name="connsiteX2" fmla="*/ 2197782 w 2204523"/>
              <a:gd name="connsiteY2" fmla="*/ 412359 h 939091"/>
              <a:gd name="connsiteX3" fmla="*/ 0 w 2204523"/>
              <a:gd name="connsiteY3" fmla="*/ 939091 h 939091"/>
              <a:gd name="connsiteX0" fmla="*/ 0 w 2205066"/>
              <a:gd name="connsiteY0" fmla="*/ 939091 h 939091"/>
              <a:gd name="connsiteX1" fmla="*/ 2204449 w 2205066"/>
              <a:gd name="connsiteY1" fmla="*/ 0 h 939091"/>
              <a:gd name="connsiteX2" fmla="*/ 2205066 w 2205066"/>
              <a:gd name="connsiteY2" fmla="*/ 402474 h 939091"/>
              <a:gd name="connsiteX3" fmla="*/ 0 w 2205066"/>
              <a:gd name="connsiteY3" fmla="*/ 939091 h 939091"/>
              <a:gd name="connsiteX0" fmla="*/ 0 w 2204523"/>
              <a:gd name="connsiteY0" fmla="*/ 939091 h 939091"/>
              <a:gd name="connsiteX1" fmla="*/ 2204449 w 2204523"/>
              <a:gd name="connsiteY1" fmla="*/ 0 h 939091"/>
              <a:gd name="connsiteX2" fmla="*/ 2197782 w 2204523"/>
              <a:gd name="connsiteY2" fmla="*/ 424715 h 939091"/>
              <a:gd name="connsiteX3" fmla="*/ 0 w 2204523"/>
              <a:gd name="connsiteY3" fmla="*/ 939091 h 939091"/>
              <a:gd name="connsiteX0" fmla="*/ 0 w 2204523"/>
              <a:gd name="connsiteY0" fmla="*/ 939091 h 939091"/>
              <a:gd name="connsiteX1" fmla="*/ 2204449 w 2204523"/>
              <a:gd name="connsiteY1" fmla="*/ 0 h 939091"/>
              <a:gd name="connsiteX2" fmla="*/ 2197782 w 2204523"/>
              <a:gd name="connsiteY2" fmla="*/ 409888 h 939091"/>
              <a:gd name="connsiteX3" fmla="*/ 0 w 2204523"/>
              <a:gd name="connsiteY3" fmla="*/ 939091 h 939091"/>
              <a:gd name="connsiteX0" fmla="*/ 0 w 2197240"/>
              <a:gd name="connsiteY0" fmla="*/ 934148 h 934148"/>
              <a:gd name="connsiteX1" fmla="*/ 2197166 w 2197240"/>
              <a:gd name="connsiteY1" fmla="*/ 0 h 934148"/>
              <a:gd name="connsiteX2" fmla="*/ 2190499 w 2197240"/>
              <a:gd name="connsiteY2" fmla="*/ 409888 h 934148"/>
              <a:gd name="connsiteX3" fmla="*/ 0 w 2197240"/>
              <a:gd name="connsiteY3" fmla="*/ 934148 h 934148"/>
              <a:gd name="connsiteX0" fmla="*/ 0 w 2223947"/>
              <a:gd name="connsiteY0" fmla="*/ 946504 h 946504"/>
              <a:gd name="connsiteX1" fmla="*/ 2223873 w 2223947"/>
              <a:gd name="connsiteY1" fmla="*/ 0 h 946504"/>
              <a:gd name="connsiteX2" fmla="*/ 2217206 w 2223947"/>
              <a:gd name="connsiteY2" fmla="*/ 409888 h 946504"/>
              <a:gd name="connsiteX3" fmla="*/ 0 w 2223947"/>
              <a:gd name="connsiteY3" fmla="*/ 946504 h 946504"/>
              <a:gd name="connsiteX0" fmla="*/ 0 w 2223947"/>
              <a:gd name="connsiteY0" fmla="*/ 946504 h 946504"/>
              <a:gd name="connsiteX1" fmla="*/ 2223873 w 2223947"/>
              <a:gd name="connsiteY1" fmla="*/ 0 h 946504"/>
              <a:gd name="connsiteX2" fmla="*/ 2217206 w 2223947"/>
              <a:gd name="connsiteY2" fmla="*/ 505444 h 946504"/>
              <a:gd name="connsiteX3" fmla="*/ 0 w 2223947"/>
              <a:gd name="connsiteY3" fmla="*/ 946504 h 946504"/>
              <a:gd name="connsiteX0" fmla="*/ 0 w 2155963"/>
              <a:gd name="connsiteY0" fmla="*/ 936619 h 936619"/>
              <a:gd name="connsiteX1" fmla="*/ 2155889 w 2155963"/>
              <a:gd name="connsiteY1" fmla="*/ 0 h 936619"/>
              <a:gd name="connsiteX2" fmla="*/ 2149222 w 2155963"/>
              <a:gd name="connsiteY2" fmla="*/ 505444 h 936619"/>
              <a:gd name="connsiteX3" fmla="*/ 0 w 2155963"/>
              <a:gd name="connsiteY3" fmla="*/ 936619 h 936619"/>
              <a:gd name="connsiteX0" fmla="*/ 0 w 2198048"/>
              <a:gd name="connsiteY0" fmla="*/ 939914 h 939914"/>
              <a:gd name="connsiteX1" fmla="*/ 2197974 w 2198048"/>
              <a:gd name="connsiteY1" fmla="*/ 0 h 939914"/>
              <a:gd name="connsiteX2" fmla="*/ 2191307 w 2198048"/>
              <a:gd name="connsiteY2" fmla="*/ 505444 h 939914"/>
              <a:gd name="connsiteX3" fmla="*/ 0 w 2198048"/>
              <a:gd name="connsiteY3" fmla="*/ 939914 h 939914"/>
              <a:gd name="connsiteX0" fmla="*/ 0 w 2198048"/>
              <a:gd name="connsiteY0" fmla="*/ 949799 h 949799"/>
              <a:gd name="connsiteX1" fmla="*/ 2197974 w 2198048"/>
              <a:gd name="connsiteY1" fmla="*/ 0 h 949799"/>
              <a:gd name="connsiteX2" fmla="*/ 2191307 w 2198048"/>
              <a:gd name="connsiteY2" fmla="*/ 505444 h 949799"/>
              <a:gd name="connsiteX3" fmla="*/ 0 w 2198048"/>
              <a:gd name="connsiteY3" fmla="*/ 949799 h 949799"/>
              <a:gd name="connsiteX0" fmla="*/ 0 w 2191307"/>
              <a:gd name="connsiteY0" fmla="*/ 939914 h 939914"/>
              <a:gd name="connsiteX1" fmla="*/ 2188263 w 2191307"/>
              <a:gd name="connsiteY1" fmla="*/ 0 h 939914"/>
              <a:gd name="connsiteX2" fmla="*/ 2191307 w 2191307"/>
              <a:gd name="connsiteY2" fmla="*/ 495559 h 939914"/>
              <a:gd name="connsiteX3" fmla="*/ 0 w 2191307"/>
              <a:gd name="connsiteY3" fmla="*/ 939914 h 939914"/>
              <a:gd name="connsiteX0" fmla="*/ 0 w 2193276"/>
              <a:gd name="connsiteY0" fmla="*/ 947328 h 947328"/>
              <a:gd name="connsiteX1" fmla="*/ 2193119 w 2193276"/>
              <a:gd name="connsiteY1" fmla="*/ 0 h 947328"/>
              <a:gd name="connsiteX2" fmla="*/ 2191307 w 2193276"/>
              <a:gd name="connsiteY2" fmla="*/ 502973 h 947328"/>
              <a:gd name="connsiteX3" fmla="*/ 0 w 2193276"/>
              <a:gd name="connsiteY3" fmla="*/ 947328 h 947328"/>
              <a:gd name="connsiteX0" fmla="*/ 0 w 2193167"/>
              <a:gd name="connsiteY0" fmla="*/ 947328 h 947328"/>
              <a:gd name="connsiteX1" fmla="*/ 2193119 w 2193167"/>
              <a:gd name="connsiteY1" fmla="*/ 0 h 947328"/>
              <a:gd name="connsiteX2" fmla="*/ 2181595 w 2193167"/>
              <a:gd name="connsiteY2" fmla="*/ 502973 h 947328"/>
              <a:gd name="connsiteX3" fmla="*/ 0 w 2193167"/>
              <a:gd name="connsiteY3" fmla="*/ 947328 h 947328"/>
              <a:gd name="connsiteX0" fmla="*/ 0 w 2181595"/>
              <a:gd name="connsiteY0" fmla="*/ 949799 h 949799"/>
              <a:gd name="connsiteX1" fmla="*/ 2178552 w 2181595"/>
              <a:gd name="connsiteY1" fmla="*/ 0 h 949799"/>
              <a:gd name="connsiteX2" fmla="*/ 2181595 w 2181595"/>
              <a:gd name="connsiteY2" fmla="*/ 505444 h 949799"/>
              <a:gd name="connsiteX3" fmla="*/ 0 w 2181595"/>
              <a:gd name="connsiteY3" fmla="*/ 949799 h 949799"/>
              <a:gd name="connsiteX0" fmla="*/ 0 w 2203447"/>
              <a:gd name="connsiteY0" fmla="*/ 949799 h 949799"/>
              <a:gd name="connsiteX1" fmla="*/ 2178552 w 2203447"/>
              <a:gd name="connsiteY1" fmla="*/ 0 h 949799"/>
              <a:gd name="connsiteX2" fmla="*/ 2203447 w 2203447"/>
              <a:gd name="connsiteY2" fmla="*/ 507916 h 949799"/>
              <a:gd name="connsiteX3" fmla="*/ 0 w 2203447"/>
              <a:gd name="connsiteY3" fmla="*/ 949799 h 949799"/>
              <a:gd name="connsiteX0" fmla="*/ 0 w 2207788"/>
              <a:gd name="connsiteY0" fmla="*/ 952270 h 952270"/>
              <a:gd name="connsiteX1" fmla="*/ 2207688 w 2207788"/>
              <a:gd name="connsiteY1" fmla="*/ 0 h 952270"/>
              <a:gd name="connsiteX2" fmla="*/ 2203447 w 2207788"/>
              <a:gd name="connsiteY2" fmla="*/ 510387 h 952270"/>
              <a:gd name="connsiteX3" fmla="*/ 0 w 2207788"/>
              <a:gd name="connsiteY3" fmla="*/ 952270 h 952270"/>
              <a:gd name="connsiteX0" fmla="*/ 0 w 2210732"/>
              <a:gd name="connsiteY0" fmla="*/ 952270 h 952270"/>
              <a:gd name="connsiteX1" fmla="*/ 2207688 w 2210732"/>
              <a:gd name="connsiteY1" fmla="*/ 0 h 952270"/>
              <a:gd name="connsiteX2" fmla="*/ 2210732 w 2210732"/>
              <a:gd name="connsiteY2" fmla="*/ 510387 h 952270"/>
              <a:gd name="connsiteX3" fmla="*/ 0 w 2210732"/>
              <a:gd name="connsiteY3" fmla="*/ 952270 h 952270"/>
              <a:gd name="connsiteX0" fmla="*/ 0 w 2239627"/>
              <a:gd name="connsiteY0" fmla="*/ 952270 h 952270"/>
              <a:gd name="connsiteX1" fmla="*/ 2207688 w 2239627"/>
              <a:gd name="connsiteY1" fmla="*/ 0 h 952270"/>
              <a:gd name="connsiteX2" fmla="*/ 2239627 w 2239627"/>
              <a:gd name="connsiteY2" fmla="*/ 493455 h 952270"/>
              <a:gd name="connsiteX3" fmla="*/ 0 w 2239627"/>
              <a:gd name="connsiteY3" fmla="*/ 952270 h 952270"/>
              <a:gd name="connsiteX0" fmla="*/ 0 w 2239627"/>
              <a:gd name="connsiteY0" fmla="*/ 952270 h 952270"/>
              <a:gd name="connsiteX1" fmla="*/ 2207688 w 2239627"/>
              <a:gd name="connsiteY1" fmla="*/ 0 h 952270"/>
              <a:gd name="connsiteX2" fmla="*/ 2239627 w 2239627"/>
              <a:gd name="connsiteY2" fmla="*/ 503614 h 952270"/>
              <a:gd name="connsiteX3" fmla="*/ 0 w 2239627"/>
              <a:gd name="connsiteY3" fmla="*/ 952270 h 952270"/>
              <a:gd name="connsiteX0" fmla="*/ 0 w 2243907"/>
              <a:gd name="connsiteY0" fmla="*/ 959043 h 959043"/>
              <a:gd name="connsiteX1" fmla="*/ 2243806 w 2243907"/>
              <a:gd name="connsiteY1" fmla="*/ 0 h 959043"/>
              <a:gd name="connsiteX2" fmla="*/ 2239627 w 2243907"/>
              <a:gd name="connsiteY2" fmla="*/ 510387 h 959043"/>
              <a:gd name="connsiteX3" fmla="*/ 0 w 2243907"/>
              <a:gd name="connsiteY3" fmla="*/ 959043 h 959043"/>
              <a:gd name="connsiteX0" fmla="*/ 0 w 2243806"/>
              <a:gd name="connsiteY0" fmla="*/ 959043 h 959043"/>
              <a:gd name="connsiteX1" fmla="*/ 2243806 w 2243806"/>
              <a:gd name="connsiteY1" fmla="*/ 0 h 959043"/>
              <a:gd name="connsiteX2" fmla="*/ 2239627 w 2243806"/>
              <a:gd name="connsiteY2" fmla="*/ 510387 h 959043"/>
              <a:gd name="connsiteX3" fmla="*/ 0 w 2243806"/>
              <a:gd name="connsiteY3" fmla="*/ 959043 h 959043"/>
              <a:gd name="connsiteX0" fmla="*/ 0 w 2242000"/>
              <a:gd name="connsiteY0" fmla="*/ 965816 h 965816"/>
              <a:gd name="connsiteX1" fmla="*/ 2242000 w 2242000"/>
              <a:gd name="connsiteY1" fmla="*/ 0 h 965816"/>
              <a:gd name="connsiteX2" fmla="*/ 2239627 w 2242000"/>
              <a:gd name="connsiteY2" fmla="*/ 517160 h 965816"/>
              <a:gd name="connsiteX3" fmla="*/ 0 w 2242000"/>
              <a:gd name="connsiteY3" fmla="*/ 965816 h 965816"/>
              <a:gd name="connsiteX0" fmla="*/ 0 w 2242000"/>
              <a:gd name="connsiteY0" fmla="*/ 965816 h 965816"/>
              <a:gd name="connsiteX1" fmla="*/ 2242000 w 2242000"/>
              <a:gd name="connsiteY1" fmla="*/ 0 h 965816"/>
              <a:gd name="connsiteX2" fmla="*/ 2237821 w 2242000"/>
              <a:gd name="connsiteY2" fmla="*/ 559866 h 965816"/>
              <a:gd name="connsiteX3" fmla="*/ 0 w 2242000"/>
              <a:gd name="connsiteY3" fmla="*/ 965816 h 965816"/>
              <a:gd name="connsiteX0" fmla="*/ 0 w 2126421"/>
              <a:gd name="connsiteY0" fmla="*/ 962766 h 962766"/>
              <a:gd name="connsiteX1" fmla="*/ 2126421 w 2126421"/>
              <a:gd name="connsiteY1" fmla="*/ 0 h 962766"/>
              <a:gd name="connsiteX2" fmla="*/ 2122242 w 2126421"/>
              <a:gd name="connsiteY2" fmla="*/ 559866 h 962766"/>
              <a:gd name="connsiteX3" fmla="*/ 0 w 2126421"/>
              <a:gd name="connsiteY3" fmla="*/ 962766 h 962766"/>
              <a:gd name="connsiteX0" fmla="*/ 0 w 2132410"/>
              <a:gd name="connsiteY0" fmla="*/ 962766 h 962766"/>
              <a:gd name="connsiteX1" fmla="*/ 2126421 w 2132410"/>
              <a:gd name="connsiteY1" fmla="*/ 0 h 962766"/>
              <a:gd name="connsiteX2" fmla="*/ 2132410 w 2132410"/>
              <a:gd name="connsiteY2" fmla="*/ 559866 h 962766"/>
              <a:gd name="connsiteX3" fmla="*/ 0 w 2132410"/>
              <a:gd name="connsiteY3" fmla="*/ 962766 h 962766"/>
              <a:gd name="connsiteX0" fmla="*/ 0 w 2132410"/>
              <a:gd name="connsiteY0" fmla="*/ 962766 h 962766"/>
              <a:gd name="connsiteX1" fmla="*/ 2131505 w 2132410"/>
              <a:gd name="connsiteY1" fmla="*/ 0 h 962766"/>
              <a:gd name="connsiteX2" fmla="*/ 2132410 w 2132410"/>
              <a:gd name="connsiteY2" fmla="*/ 559866 h 962766"/>
              <a:gd name="connsiteX3" fmla="*/ 0 w 2132410"/>
              <a:gd name="connsiteY3" fmla="*/ 962766 h 962766"/>
            </a:gdLst>
            <a:ahLst/>
            <a:cxnLst>
              <a:cxn ang="0">
                <a:pos x="connsiteX0" y="connsiteY0"/>
              </a:cxn>
              <a:cxn ang="0">
                <a:pos x="connsiteX1" y="connsiteY1"/>
              </a:cxn>
              <a:cxn ang="0">
                <a:pos x="connsiteX2" y="connsiteY2"/>
              </a:cxn>
              <a:cxn ang="0">
                <a:pos x="connsiteX3" y="connsiteY3"/>
              </a:cxn>
            </a:cxnLst>
            <a:rect l="l" t="t" r="r" b="b"/>
            <a:pathLst>
              <a:path w="2132410" h="962766">
                <a:moveTo>
                  <a:pt x="0" y="962766"/>
                </a:moveTo>
                <a:lnTo>
                  <a:pt x="2131505" y="0"/>
                </a:lnTo>
                <a:cubicBezTo>
                  <a:pt x="2133501" y="186622"/>
                  <a:pt x="2130414" y="373244"/>
                  <a:pt x="2132410" y="559866"/>
                </a:cubicBezTo>
                <a:lnTo>
                  <a:pt x="0" y="962766"/>
                </a:lnTo>
                <a:close/>
              </a:path>
            </a:pathLst>
          </a:custGeom>
          <a:solidFill>
            <a:srgbClr val="54CA8A"/>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16" name="Straight Connector 9"/>
          <p:cNvCxnSpPr/>
          <p:nvPr/>
        </p:nvCxnSpPr>
        <p:spPr>
          <a:xfrm>
            <a:off x="3641585" y="3454913"/>
            <a:ext cx="94972"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80"/>
          <p:cNvSpPr/>
          <p:nvPr/>
        </p:nvSpPr>
        <p:spPr>
          <a:xfrm>
            <a:off x="8001107" y="2193307"/>
            <a:ext cx="760904" cy="320191"/>
          </a:xfrm>
          <a:custGeom>
            <a:avLst/>
            <a:gdLst>
              <a:gd name="connsiteX0" fmla="*/ 0 w 2142537"/>
              <a:gd name="connsiteY0" fmla="*/ 0 h 929566"/>
              <a:gd name="connsiteX1" fmla="*/ 2142537 w 2142537"/>
              <a:gd name="connsiteY1" fmla="*/ 0 h 929566"/>
              <a:gd name="connsiteX2" fmla="*/ 2142537 w 2142537"/>
              <a:gd name="connsiteY2" fmla="*/ 929566 h 929566"/>
              <a:gd name="connsiteX3" fmla="*/ 0 w 2142537"/>
              <a:gd name="connsiteY3" fmla="*/ 929566 h 929566"/>
              <a:gd name="connsiteX4" fmla="*/ 0 w 2142537"/>
              <a:gd name="connsiteY4" fmla="*/ 0 h 929566"/>
              <a:gd name="connsiteX0" fmla="*/ 0 w 2150157"/>
              <a:gd name="connsiteY0" fmla="*/ 0 h 929566"/>
              <a:gd name="connsiteX1" fmla="*/ 2142537 w 2150157"/>
              <a:gd name="connsiteY1" fmla="*/ 0 h 929566"/>
              <a:gd name="connsiteX2" fmla="*/ 2150157 w 2150157"/>
              <a:gd name="connsiteY2" fmla="*/ 274246 h 929566"/>
              <a:gd name="connsiteX3" fmla="*/ 0 w 2150157"/>
              <a:gd name="connsiteY3" fmla="*/ 929566 h 929566"/>
              <a:gd name="connsiteX4" fmla="*/ 0 w 2150157"/>
              <a:gd name="connsiteY4" fmla="*/ 0 h 929566"/>
              <a:gd name="connsiteX0" fmla="*/ 0 w 2150157"/>
              <a:gd name="connsiteY0" fmla="*/ 929566 h 929566"/>
              <a:gd name="connsiteX1" fmla="*/ 2142537 w 2150157"/>
              <a:gd name="connsiteY1" fmla="*/ 0 h 929566"/>
              <a:gd name="connsiteX2" fmla="*/ 2150157 w 2150157"/>
              <a:gd name="connsiteY2" fmla="*/ 274246 h 929566"/>
              <a:gd name="connsiteX3" fmla="*/ 0 w 2150157"/>
              <a:gd name="connsiteY3" fmla="*/ 929566 h 929566"/>
              <a:gd name="connsiteX0" fmla="*/ 0 w 2207307"/>
              <a:gd name="connsiteY0" fmla="*/ 929566 h 929566"/>
              <a:gd name="connsiteX1" fmla="*/ 2142537 w 2207307"/>
              <a:gd name="connsiteY1" fmla="*/ 0 h 929566"/>
              <a:gd name="connsiteX2" fmla="*/ 2207307 w 2207307"/>
              <a:gd name="connsiteY2" fmla="*/ 407596 h 929566"/>
              <a:gd name="connsiteX3" fmla="*/ 0 w 2207307"/>
              <a:gd name="connsiteY3" fmla="*/ 929566 h 929566"/>
              <a:gd name="connsiteX0" fmla="*/ 0 w 2207307"/>
              <a:gd name="connsiteY0" fmla="*/ 948616 h 948616"/>
              <a:gd name="connsiteX1" fmla="*/ 2204449 w 2207307"/>
              <a:gd name="connsiteY1" fmla="*/ 0 h 948616"/>
              <a:gd name="connsiteX2" fmla="*/ 2207307 w 2207307"/>
              <a:gd name="connsiteY2" fmla="*/ 426646 h 948616"/>
              <a:gd name="connsiteX3" fmla="*/ 0 w 2207307"/>
              <a:gd name="connsiteY3" fmla="*/ 948616 h 948616"/>
              <a:gd name="connsiteX0" fmla="*/ 0 w 2204523"/>
              <a:gd name="connsiteY0" fmla="*/ 948616 h 948616"/>
              <a:gd name="connsiteX1" fmla="*/ 2204449 w 2204523"/>
              <a:gd name="connsiteY1" fmla="*/ 0 h 948616"/>
              <a:gd name="connsiteX2" fmla="*/ 2197782 w 2204523"/>
              <a:gd name="connsiteY2" fmla="*/ 421884 h 948616"/>
              <a:gd name="connsiteX3" fmla="*/ 0 w 2204523"/>
              <a:gd name="connsiteY3" fmla="*/ 948616 h 948616"/>
              <a:gd name="connsiteX0" fmla="*/ 0 w 2197782"/>
              <a:gd name="connsiteY0" fmla="*/ 943854 h 943854"/>
              <a:gd name="connsiteX1" fmla="*/ 2190162 w 2197782"/>
              <a:gd name="connsiteY1" fmla="*/ 0 h 943854"/>
              <a:gd name="connsiteX2" fmla="*/ 2197782 w 2197782"/>
              <a:gd name="connsiteY2" fmla="*/ 417122 h 943854"/>
              <a:gd name="connsiteX3" fmla="*/ 0 w 2197782"/>
              <a:gd name="connsiteY3" fmla="*/ 943854 h 943854"/>
              <a:gd name="connsiteX0" fmla="*/ 0 w 2204523"/>
              <a:gd name="connsiteY0" fmla="*/ 939091 h 939091"/>
              <a:gd name="connsiteX1" fmla="*/ 2204449 w 2204523"/>
              <a:gd name="connsiteY1" fmla="*/ 0 h 939091"/>
              <a:gd name="connsiteX2" fmla="*/ 2197782 w 2204523"/>
              <a:gd name="connsiteY2" fmla="*/ 412359 h 939091"/>
              <a:gd name="connsiteX3" fmla="*/ 0 w 2204523"/>
              <a:gd name="connsiteY3" fmla="*/ 939091 h 939091"/>
              <a:gd name="connsiteX0" fmla="*/ 0 w 2205066"/>
              <a:gd name="connsiteY0" fmla="*/ 939091 h 939091"/>
              <a:gd name="connsiteX1" fmla="*/ 2204449 w 2205066"/>
              <a:gd name="connsiteY1" fmla="*/ 0 h 939091"/>
              <a:gd name="connsiteX2" fmla="*/ 2205066 w 2205066"/>
              <a:gd name="connsiteY2" fmla="*/ 402474 h 939091"/>
              <a:gd name="connsiteX3" fmla="*/ 0 w 2205066"/>
              <a:gd name="connsiteY3" fmla="*/ 939091 h 939091"/>
              <a:gd name="connsiteX0" fmla="*/ 0 w 2204523"/>
              <a:gd name="connsiteY0" fmla="*/ 939091 h 939091"/>
              <a:gd name="connsiteX1" fmla="*/ 2204449 w 2204523"/>
              <a:gd name="connsiteY1" fmla="*/ 0 h 939091"/>
              <a:gd name="connsiteX2" fmla="*/ 2197782 w 2204523"/>
              <a:gd name="connsiteY2" fmla="*/ 424715 h 939091"/>
              <a:gd name="connsiteX3" fmla="*/ 0 w 2204523"/>
              <a:gd name="connsiteY3" fmla="*/ 939091 h 939091"/>
              <a:gd name="connsiteX0" fmla="*/ 0 w 2204523"/>
              <a:gd name="connsiteY0" fmla="*/ 939091 h 939091"/>
              <a:gd name="connsiteX1" fmla="*/ 2204449 w 2204523"/>
              <a:gd name="connsiteY1" fmla="*/ 0 h 939091"/>
              <a:gd name="connsiteX2" fmla="*/ 2197782 w 2204523"/>
              <a:gd name="connsiteY2" fmla="*/ 409888 h 939091"/>
              <a:gd name="connsiteX3" fmla="*/ 0 w 2204523"/>
              <a:gd name="connsiteY3" fmla="*/ 939091 h 939091"/>
              <a:gd name="connsiteX0" fmla="*/ 0 w 2197240"/>
              <a:gd name="connsiteY0" fmla="*/ 934148 h 934148"/>
              <a:gd name="connsiteX1" fmla="*/ 2197166 w 2197240"/>
              <a:gd name="connsiteY1" fmla="*/ 0 h 934148"/>
              <a:gd name="connsiteX2" fmla="*/ 2190499 w 2197240"/>
              <a:gd name="connsiteY2" fmla="*/ 409888 h 934148"/>
              <a:gd name="connsiteX3" fmla="*/ 0 w 2197240"/>
              <a:gd name="connsiteY3" fmla="*/ 934148 h 934148"/>
              <a:gd name="connsiteX0" fmla="*/ 0 w 2223947"/>
              <a:gd name="connsiteY0" fmla="*/ 946504 h 946504"/>
              <a:gd name="connsiteX1" fmla="*/ 2223873 w 2223947"/>
              <a:gd name="connsiteY1" fmla="*/ 0 h 946504"/>
              <a:gd name="connsiteX2" fmla="*/ 2217206 w 2223947"/>
              <a:gd name="connsiteY2" fmla="*/ 409888 h 946504"/>
              <a:gd name="connsiteX3" fmla="*/ 0 w 2223947"/>
              <a:gd name="connsiteY3" fmla="*/ 946504 h 946504"/>
              <a:gd name="connsiteX0" fmla="*/ 0 w 2223947"/>
              <a:gd name="connsiteY0" fmla="*/ 946504 h 946504"/>
              <a:gd name="connsiteX1" fmla="*/ 2223873 w 2223947"/>
              <a:gd name="connsiteY1" fmla="*/ 0 h 946504"/>
              <a:gd name="connsiteX2" fmla="*/ 2217206 w 2223947"/>
              <a:gd name="connsiteY2" fmla="*/ 505444 h 946504"/>
              <a:gd name="connsiteX3" fmla="*/ 0 w 2223947"/>
              <a:gd name="connsiteY3" fmla="*/ 946504 h 946504"/>
              <a:gd name="connsiteX0" fmla="*/ 0 w 2155963"/>
              <a:gd name="connsiteY0" fmla="*/ 936619 h 936619"/>
              <a:gd name="connsiteX1" fmla="*/ 2155889 w 2155963"/>
              <a:gd name="connsiteY1" fmla="*/ 0 h 936619"/>
              <a:gd name="connsiteX2" fmla="*/ 2149222 w 2155963"/>
              <a:gd name="connsiteY2" fmla="*/ 505444 h 936619"/>
              <a:gd name="connsiteX3" fmla="*/ 0 w 2155963"/>
              <a:gd name="connsiteY3" fmla="*/ 936619 h 936619"/>
              <a:gd name="connsiteX0" fmla="*/ 0 w 2198048"/>
              <a:gd name="connsiteY0" fmla="*/ 939914 h 939914"/>
              <a:gd name="connsiteX1" fmla="*/ 2197974 w 2198048"/>
              <a:gd name="connsiteY1" fmla="*/ 0 h 939914"/>
              <a:gd name="connsiteX2" fmla="*/ 2191307 w 2198048"/>
              <a:gd name="connsiteY2" fmla="*/ 505444 h 939914"/>
              <a:gd name="connsiteX3" fmla="*/ 0 w 2198048"/>
              <a:gd name="connsiteY3" fmla="*/ 939914 h 939914"/>
              <a:gd name="connsiteX0" fmla="*/ 0 w 2198048"/>
              <a:gd name="connsiteY0" fmla="*/ 949799 h 949799"/>
              <a:gd name="connsiteX1" fmla="*/ 2197974 w 2198048"/>
              <a:gd name="connsiteY1" fmla="*/ 0 h 949799"/>
              <a:gd name="connsiteX2" fmla="*/ 2191307 w 2198048"/>
              <a:gd name="connsiteY2" fmla="*/ 505444 h 949799"/>
              <a:gd name="connsiteX3" fmla="*/ 0 w 2198048"/>
              <a:gd name="connsiteY3" fmla="*/ 949799 h 949799"/>
              <a:gd name="connsiteX0" fmla="*/ 0 w 2191307"/>
              <a:gd name="connsiteY0" fmla="*/ 939914 h 939914"/>
              <a:gd name="connsiteX1" fmla="*/ 2188263 w 2191307"/>
              <a:gd name="connsiteY1" fmla="*/ 0 h 939914"/>
              <a:gd name="connsiteX2" fmla="*/ 2191307 w 2191307"/>
              <a:gd name="connsiteY2" fmla="*/ 495559 h 939914"/>
              <a:gd name="connsiteX3" fmla="*/ 0 w 2191307"/>
              <a:gd name="connsiteY3" fmla="*/ 939914 h 939914"/>
              <a:gd name="connsiteX0" fmla="*/ 0 w 2193276"/>
              <a:gd name="connsiteY0" fmla="*/ 947328 h 947328"/>
              <a:gd name="connsiteX1" fmla="*/ 2193119 w 2193276"/>
              <a:gd name="connsiteY1" fmla="*/ 0 h 947328"/>
              <a:gd name="connsiteX2" fmla="*/ 2191307 w 2193276"/>
              <a:gd name="connsiteY2" fmla="*/ 502973 h 947328"/>
              <a:gd name="connsiteX3" fmla="*/ 0 w 2193276"/>
              <a:gd name="connsiteY3" fmla="*/ 947328 h 947328"/>
              <a:gd name="connsiteX0" fmla="*/ 0 w 2193167"/>
              <a:gd name="connsiteY0" fmla="*/ 947328 h 947328"/>
              <a:gd name="connsiteX1" fmla="*/ 2193119 w 2193167"/>
              <a:gd name="connsiteY1" fmla="*/ 0 h 947328"/>
              <a:gd name="connsiteX2" fmla="*/ 2181595 w 2193167"/>
              <a:gd name="connsiteY2" fmla="*/ 502973 h 947328"/>
              <a:gd name="connsiteX3" fmla="*/ 0 w 2193167"/>
              <a:gd name="connsiteY3" fmla="*/ 947328 h 947328"/>
              <a:gd name="connsiteX0" fmla="*/ 0 w 2181595"/>
              <a:gd name="connsiteY0" fmla="*/ 949799 h 949799"/>
              <a:gd name="connsiteX1" fmla="*/ 2178552 w 2181595"/>
              <a:gd name="connsiteY1" fmla="*/ 0 h 949799"/>
              <a:gd name="connsiteX2" fmla="*/ 2181595 w 2181595"/>
              <a:gd name="connsiteY2" fmla="*/ 505444 h 949799"/>
              <a:gd name="connsiteX3" fmla="*/ 0 w 2181595"/>
              <a:gd name="connsiteY3" fmla="*/ 949799 h 949799"/>
              <a:gd name="connsiteX0" fmla="*/ 0 w 2203447"/>
              <a:gd name="connsiteY0" fmla="*/ 949799 h 949799"/>
              <a:gd name="connsiteX1" fmla="*/ 2178552 w 2203447"/>
              <a:gd name="connsiteY1" fmla="*/ 0 h 949799"/>
              <a:gd name="connsiteX2" fmla="*/ 2203447 w 2203447"/>
              <a:gd name="connsiteY2" fmla="*/ 507916 h 949799"/>
              <a:gd name="connsiteX3" fmla="*/ 0 w 2203447"/>
              <a:gd name="connsiteY3" fmla="*/ 949799 h 949799"/>
              <a:gd name="connsiteX0" fmla="*/ 0 w 2207788"/>
              <a:gd name="connsiteY0" fmla="*/ 952270 h 952270"/>
              <a:gd name="connsiteX1" fmla="*/ 2207688 w 2207788"/>
              <a:gd name="connsiteY1" fmla="*/ 0 h 952270"/>
              <a:gd name="connsiteX2" fmla="*/ 2203447 w 2207788"/>
              <a:gd name="connsiteY2" fmla="*/ 510387 h 952270"/>
              <a:gd name="connsiteX3" fmla="*/ 0 w 2207788"/>
              <a:gd name="connsiteY3" fmla="*/ 952270 h 952270"/>
              <a:gd name="connsiteX0" fmla="*/ 0 w 2210732"/>
              <a:gd name="connsiteY0" fmla="*/ 952270 h 952270"/>
              <a:gd name="connsiteX1" fmla="*/ 2207688 w 2210732"/>
              <a:gd name="connsiteY1" fmla="*/ 0 h 952270"/>
              <a:gd name="connsiteX2" fmla="*/ 2210732 w 2210732"/>
              <a:gd name="connsiteY2" fmla="*/ 510387 h 952270"/>
              <a:gd name="connsiteX3" fmla="*/ 0 w 2210732"/>
              <a:gd name="connsiteY3" fmla="*/ 952270 h 952270"/>
              <a:gd name="connsiteX0" fmla="*/ 0 w 2239627"/>
              <a:gd name="connsiteY0" fmla="*/ 952270 h 952270"/>
              <a:gd name="connsiteX1" fmla="*/ 2207688 w 2239627"/>
              <a:gd name="connsiteY1" fmla="*/ 0 h 952270"/>
              <a:gd name="connsiteX2" fmla="*/ 2239627 w 2239627"/>
              <a:gd name="connsiteY2" fmla="*/ 493455 h 952270"/>
              <a:gd name="connsiteX3" fmla="*/ 0 w 2239627"/>
              <a:gd name="connsiteY3" fmla="*/ 952270 h 952270"/>
              <a:gd name="connsiteX0" fmla="*/ 0 w 2239627"/>
              <a:gd name="connsiteY0" fmla="*/ 952270 h 952270"/>
              <a:gd name="connsiteX1" fmla="*/ 2207688 w 2239627"/>
              <a:gd name="connsiteY1" fmla="*/ 0 h 952270"/>
              <a:gd name="connsiteX2" fmla="*/ 2239627 w 2239627"/>
              <a:gd name="connsiteY2" fmla="*/ 503614 h 952270"/>
              <a:gd name="connsiteX3" fmla="*/ 0 w 2239627"/>
              <a:gd name="connsiteY3" fmla="*/ 952270 h 952270"/>
              <a:gd name="connsiteX0" fmla="*/ 0 w 2243907"/>
              <a:gd name="connsiteY0" fmla="*/ 959043 h 959043"/>
              <a:gd name="connsiteX1" fmla="*/ 2243806 w 2243907"/>
              <a:gd name="connsiteY1" fmla="*/ 0 h 959043"/>
              <a:gd name="connsiteX2" fmla="*/ 2239627 w 2243907"/>
              <a:gd name="connsiteY2" fmla="*/ 510387 h 959043"/>
              <a:gd name="connsiteX3" fmla="*/ 0 w 2243907"/>
              <a:gd name="connsiteY3" fmla="*/ 959043 h 959043"/>
              <a:gd name="connsiteX0" fmla="*/ 0 w 2243806"/>
              <a:gd name="connsiteY0" fmla="*/ 959043 h 959043"/>
              <a:gd name="connsiteX1" fmla="*/ 2243806 w 2243806"/>
              <a:gd name="connsiteY1" fmla="*/ 0 h 959043"/>
              <a:gd name="connsiteX2" fmla="*/ 2239627 w 2243806"/>
              <a:gd name="connsiteY2" fmla="*/ 510387 h 959043"/>
              <a:gd name="connsiteX3" fmla="*/ 0 w 2243806"/>
              <a:gd name="connsiteY3" fmla="*/ 959043 h 959043"/>
              <a:gd name="connsiteX0" fmla="*/ 0 w 2242000"/>
              <a:gd name="connsiteY0" fmla="*/ 965816 h 965816"/>
              <a:gd name="connsiteX1" fmla="*/ 2242000 w 2242000"/>
              <a:gd name="connsiteY1" fmla="*/ 0 h 965816"/>
              <a:gd name="connsiteX2" fmla="*/ 2239627 w 2242000"/>
              <a:gd name="connsiteY2" fmla="*/ 517160 h 965816"/>
              <a:gd name="connsiteX3" fmla="*/ 0 w 2242000"/>
              <a:gd name="connsiteY3" fmla="*/ 965816 h 965816"/>
              <a:gd name="connsiteX0" fmla="*/ 0 w 2242000"/>
              <a:gd name="connsiteY0" fmla="*/ 965816 h 965816"/>
              <a:gd name="connsiteX1" fmla="*/ 2242000 w 2242000"/>
              <a:gd name="connsiteY1" fmla="*/ 0 h 965816"/>
              <a:gd name="connsiteX2" fmla="*/ 2237821 w 2242000"/>
              <a:gd name="connsiteY2" fmla="*/ 559866 h 965816"/>
              <a:gd name="connsiteX3" fmla="*/ 0 w 2242000"/>
              <a:gd name="connsiteY3" fmla="*/ 965816 h 965816"/>
              <a:gd name="connsiteX0" fmla="*/ 0 w 2126421"/>
              <a:gd name="connsiteY0" fmla="*/ 962766 h 962766"/>
              <a:gd name="connsiteX1" fmla="*/ 2126421 w 2126421"/>
              <a:gd name="connsiteY1" fmla="*/ 0 h 962766"/>
              <a:gd name="connsiteX2" fmla="*/ 2122242 w 2126421"/>
              <a:gd name="connsiteY2" fmla="*/ 559866 h 962766"/>
              <a:gd name="connsiteX3" fmla="*/ 0 w 2126421"/>
              <a:gd name="connsiteY3" fmla="*/ 962766 h 962766"/>
              <a:gd name="connsiteX0" fmla="*/ 0 w 2132410"/>
              <a:gd name="connsiteY0" fmla="*/ 962766 h 962766"/>
              <a:gd name="connsiteX1" fmla="*/ 2126421 w 2132410"/>
              <a:gd name="connsiteY1" fmla="*/ 0 h 962766"/>
              <a:gd name="connsiteX2" fmla="*/ 2132410 w 2132410"/>
              <a:gd name="connsiteY2" fmla="*/ 559866 h 962766"/>
              <a:gd name="connsiteX3" fmla="*/ 0 w 2132410"/>
              <a:gd name="connsiteY3" fmla="*/ 962766 h 962766"/>
              <a:gd name="connsiteX0" fmla="*/ 0 w 2132410"/>
              <a:gd name="connsiteY0" fmla="*/ 962766 h 962766"/>
              <a:gd name="connsiteX1" fmla="*/ 2131505 w 2132410"/>
              <a:gd name="connsiteY1" fmla="*/ 0 h 962766"/>
              <a:gd name="connsiteX2" fmla="*/ 2132410 w 2132410"/>
              <a:gd name="connsiteY2" fmla="*/ 559866 h 962766"/>
              <a:gd name="connsiteX3" fmla="*/ 0 w 2132410"/>
              <a:gd name="connsiteY3" fmla="*/ 962766 h 962766"/>
              <a:gd name="connsiteX0" fmla="*/ 0 w 2069374"/>
              <a:gd name="connsiteY0" fmla="*/ 567434 h 567434"/>
              <a:gd name="connsiteX1" fmla="*/ 2068469 w 2069374"/>
              <a:gd name="connsiteY1" fmla="*/ 0 h 567434"/>
              <a:gd name="connsiteX2" fmla="*/ 2069374 w 2069374"/>
              <a:gd name="connsiteY2" fmla="*/ 559866 h 567434"/>
              <a:gd name="connsiteX3" fmla="*/ 0 w 2069374"/>
              <a:gd name="connsiteY3" fmla="*/ 567434 h 567434"/>
            </a:gdLst>
            <a:ahLst/>
            <a:cxnLst>
              <a:cxn ang="0">
                <a:pos x="connsiteX0" y="connsiteY0"/>
              </a:cxn>
              <a:cxn ang="0">
                <a:pos x="connsiteX1" y="connsiteY1"/>
              </a:cxn>
              <a:cxn ang="0">
                <a:pos x="connsiteX2" y="connsiteY2"/>
              </a:cxn>
              <a:cxn ang="0">
                <a:pos x="connsiteX3" y="connsiteY3"/>
              </a:cxn>
            </a:cxnLst>
            <a:rect l="l" t="t" r="r" b="b"/>
            <a:pathLst>
              <a:path w="2069374" h="567434">
                <a:moveTo>
                  <a:pt x="0" y="567434"/>
                </a:moveTo>
                <a:lnTo>
                  <a:pt x="2068469" y="0"/>
                </a:lnTo>
                <a:cubicBezTo>
                  <a:pt x="2070465" y="186622"/>
                  <a:pt x="2067378" y="373244"/>
                  <a:pt x="2069374" y="559866"/>
                </a:cubicBezTo>
                <a:lnTo>
                  <a:pt x="0" y="567434"/>
                </a:lnTo>
                <a:close/>
              </a:path>
            </a:pathLst>
          </a:custGeom>
          <a:solidFill>
            <a:srgbClr val="54CA8A"/>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9" name="Flowchart: Multidocument 16"/>
          <p:cNvSpPr/>
          <p:nvPr/>
        </p:nvSpPr>
        <p:spPr>
          <a:xfrm>
            <a:off x="6593815" y="659808"/>
            <a:ext cx="595920" cy="434673"/>
          </a:xfrm>
          <a:prstGeom prst="flowChartMultidocument">
            <a:avLst/>
          </a:prstGeom>
          <a:solidFill>
            <a:srgbClr val="00B0F0">
              <a:alpha val="67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20" name="Rectangle 17"/>
          <p:cNvSpPr/>
          <p:nvPr/>
        </p:nvSpPr>
        <p:spPr>
          <a:xfrm>
            <a:off x="6418626" y="1128395"/>
            <a:ext cx="929943" cy="50439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&lt;Configurable</a:t>
            </a:r>
          </a:p>
          <a:p>
            <a:pPr algn="ctr"/>
            <a:r>
              <a:rPr lang="en-US" sz="9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Sources&gt;</a:t>
            </a:r>
          </a:p>
        </p:txBody>
      </p:sp>
      <p:grpSp>
        <p:nvGrpSpPr>
          <p:cNvPr id="22" name="Group 19"/>
          <p:cNvGrpSpPr/>
          <p:nvPr/>
        </p:nvGrpSpPr>
        <p:grpSpPr>
          <a:xfrm>
            <a:off x="7336531" y="661241"/>
            <a:ext cx="607807" cy="438416"/>
            <a:chOff x="5032143" y="2377138"/>
            <a:chExt cx="594283" cy="454914"/>
          </a:xfrm>
        </p:grpSpPr>
        <p:sp>
          <p:nvSpPr>
            <p:cNvPr id="24" name="Flowchart: Document 21"/>
            <p:cNvSpPr/>
            <p:nvPr/>
          </p:nvSpPr>
          <p:spPr>
            <a:xfrm>
              <a:off x="5102775" y="2377138"/>
              <a:ext cx="523651" cy="365000"/>
            </a:xfrm>
            <a:prstGeom prst="flowChartDocument">
              <a:avLst/>
            </a:prstGeom>
            <a:solidFill>
              <a:schemeClr val="accent6">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25" name="Flowchart: Document 22"/>
            <p:cNvSpPr/>
            <p:nvPr/>
          </p:nvSpPr>
          <p:spPr>
            <a:xfrm>
              <a:off x="5070618" y="2414991"/>
              <a:ext cx="508998" cy="383458"/>
            </a:xfrm>
            <a:prstGeom prst="flowChartDocumen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26" name="Flowchart: Document 23"/>
            <p:cNvSpPr/>
            <p:nvPr/>
          </p:nvSpPr>
          <p:spPr>
            <a:xfrm>
              <a:off x="5032143" y="2448594"/>
              <a:ext cx="508998" cy="383458"/>
            </a:xfrm>
            <a:prstGeom prst="flowChartDocumen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grpSp>
      <p:sp>
        <p:nvSpPr>
          <p:cNvPr id="23" name="Rectangle 20"/>
          <p:cNvSpPr/>
          <p:nvPr/>
        </p:nvSpPr>
        <p:spPr>
          <a:xfrm>
            <a:off x="7123411" y="1140214"/>
            <a:ext cx="949432" cy="34584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&lt;Configuration</a:t>
            </a:r>
          </a:p>
          <a:p>
            <a:pPr algn="ctr"/>
            <a:r>
              <a:rPr lang="en-US" sz="9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Data&gt;</a:t>
            </a:r>
          </a:p>
        </p:txBody>
      </p:sp>
      <p:sp>
        <p:nvSpPr>
          <p:cNvPr id="28" name="Flowchart: Multidocument 25"/>
          <p:cNvSpPr/>
          <p:nvPr/>
        </p:nvSpPr>
        <p:spPr>
          <a:xfrm>
            <a:off x="8025314" y="659815"/>
            <a:ext cx="598620" cy="434673"/>
          </a:xfrm>
          <a:prstGeom prst="flowChartMultidocument">
            <a:avLst/>
          </a:prstGeom>
          <a:solidFill>
            <a:srgbClr val="FF0000">
              <a:alpha val="67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29" name="Rectangle 26"/>
          <p:cNvSpPr/>
          <p:nvPr/>
        </p:nvSpPr>
        <p:spPr>
          <a:xfrm>
            <a:off x="7930166" y="1140875"/>
            <a:ext cx="760571" cy="366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9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&lt;Legacy</a:t>
            </a:r>
          </a:p>
          <a:p>
            <a:pPr algn="ctr" defTabSz="914400"/>
            <a:r>
              <a:rPr lang="en-US" sz="9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Sources&gt;</a:t>
            </a:r>
          </a:p>
        </p:txBody>
      </p:sp>
      <p:sp>
        <p:nvSpPr>
          <p:cNvPr id="30" name="Rectangle 27"/>
          <p:cNvSpPr/>
          <p:nvPr/>
        </p:nvSpPr>
        <p:spPr>
          <a:xfrm>
            <a:off x="7240233" y="2508944"/>
            <a:ext cx="756775" cy="555342"/>
          </a:xfrm>
          <a:prstGeom prst="rect">
            <a:avLst/>
          </a:prstGeom>
          <a:solidFill>
            <a:srgbClr val="54CA8A"/>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1" name="Rectangle 28"/>
          <p:cNvSpPr/>
          <p:nvPr/>
        </p:nvSpPr>
        <p:spPr>
          <a:xfrm>
            <a:off x="7243408" y="3062324"/>
            <a:ext cx="761477" cy="385242"/>
          </a:xfrm>
          <a:prstGeom prst="rect">
            <a:avLst/>
          </a:prstGeom>
          <a:solidFill>
            <a:srgbClr val="54CAF5"/>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2" name="Rectangle 34"/>
          <p:cNvSpPr/>
          <p:nvPr/>
        </p:nvSpPr>
        <p:spPr>
          <a:xfrm>
            <a:off x="3703763" y="513110"/>
            <a:ext cx="348569" cy="2931193"/>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3" name="Rectangle 35"/>
          <p:cNvSpPr/>
          <p:nvPr/>
        </p:nvSpPr>
        <p:spPr>
          <a:xfrm>
            <a:off x="3510434" y="1701671"/>
            <a:ext cx="125960" cy="1744062"/>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4" name="Rectangle 37"/>
          <p:cNvSpPr/>
          <p:nvPr/>
        </p:nvSpPr>
        <p:spPr>
          <a:xfrm>
            <a:off x="3413611" y="2181260"/>
            <a:ext cx="234034" cy="1264936"/>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5" name="Rectangle 38"/>
          <p:cNvSpPr/>
          <p:nvPr/>
        </p:nvSpPr>
        <p:spPr>
          <a:xfrm>
            <a:off x="3296620" y="2504290"/>
            <a:ext cx="163720" cy="941906"/>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6" name="Rectangle 39"/>
          <p:cNvSpPr/>
          <p:nvPr/>
        </p:nvSpPr>
        <p:spPr>
          <a:xfrm>
            <a:off x="2754011" y="3200907"/>
            <a:ext cx="146078" cy="245288"/>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7" name="Rectangle 40"/>
          <p:cNvSpPr/>
          <p:nvPr/>
        </p:nvSpPr>
        <p:spPr>
          <a:xfrm>
            <a:off x="2845553" y="3005125"/>
            <a:ext cx="141450" cy="441070"/>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8" name="Rectangle 41"/>
          <p:cNvSpPr/>
          <p:nvPr/>
        </p:nvSpPr>
        <p:spPr>
          <a:xfrm>
            <a:off x="2938224" y="2794530"/>
            <a:ext cx="840873" cy="652201"/>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grpSp>
        <p:nvGrpSpPr>
          <p:cNvPr id="39" name="Group 42"/>
          <p:cNvGrpSpPr/>
          <p:nvPr/>
        </p:nvGrpSpPr>
        <p:grpSpPr>
          <a:xfrm>
            <a:off x="3083660" y="3407201"/>
            <a:ext cx="79583" cy="92543"/>
            <a:chOff x="305557" y="3233213"/>
            <a:chExt cx="77812" cy="96025"/>
          </a:xfrm>
        </p:grpSpPr>
        <p:cxnSp>
          <p:nvCxnSpPr>
            <p:cNvPr id="40" name="Straight Connector 43"/>
            <p:cNvCxnSpPr/>
            <p:nvPr/>
          </p:nvCxnSpPr>
          <p:spPr>
            <a:xfrm flipH="1">
              <a:off x="305557" y="3233213"/>
              <a:ext cx="46862" cy="9602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4"/>
            <p:cNvCxnSpPr/>
            <p:nvPr/>
          </p:nvCxnSpPr>
          <p:spPr>
            <a:xfrm flipH="1">
              <a:off x="336507" y="3233213"/>
              <a:ext cx="46862" cy="9602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Flowchart: Multidocument 48"/>
          <p:cNvSpPr/>
          <p:nvPr/>
        </p:nvSpPr>
        <p:spPr>
          <a:xfrm>
            <a:off x="5895364" y="663707"/>
            <a:ext cx="598620" cy="434673"/>
          </a:xfrm>
          <a:prstGeom prst="flowChartMultidocument">
            <a:avLst/>
          </a:prstGeom>
          <a:solidFill>
            <a:srgbClr val="7030A0">
              <a:alpha val="67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44" name="Rectangle 49"/>
          <p:cNvSpPr/>
          <p:nvPr/>
        </p:nvSpPr>
        <p:spPr>
          <a:xfrm>
            <a:off x="5814388" y="1122129"/>
            <a:ext cx="760571" cy="366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&lt;Build</a:t>
            </a:r>
          </a:p>
          <a:p>
            <a:pPr algn="ctr"/>
            <a:r>
              <a:rPr lang="en-US" sz="9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System&gt;</a:t>
            </a:r>
          </a:p>
        </p:txBody>
      </p:sp>
      <p:sp>
        <p:nvSpPr>
          <p:cNvPr id="45" name="Rectangle 67"/>
          <p:cNvSpPr/>
          <p:nvPr/>
        </p:nvSpPr>
        <p:spPr>
          <a:xfrm>
            <a:off x="7997008" y="2506670"/>
            <a:ext cx="775222" cy="555654"/>
          </a:xfrm>
          <a:custGeom>
            <a:avLst/>
            <a:gdLst>
              <a:gd name="connsiteX0" fmla="*/ 0 w 607391"/>
              <a:gd name="connsiteY0" fmla="*/ 0 h 581071"/>
              <a:gd name="connsiteX1" fmla="*/ 607391 w 607391"/>
              <a:gd name="connsiteY1" fmla="*/ 0 h 581071"/>
              <a:gd name="connsiteX2" fmla="*/ 607391 w 607391"/>
              <a:gd name="connsiteY2" fmla="*/ 581071 h 581071"/>
              <a:gd name="connsiteX3" fmla="*/ 0 w 607391"/>
              <a:gd name="connsiteY3" fmla="*/ 581071 h 581071"/>
              <a:gd name="connsiteX4" fmla="*/ 0 w 607391"/>
              <a:gd name="connsiteY4" fmla="*/ 0 h 581071"/>
              <a:gd name="connsiteX0" fmla="*/ 0 w 607391"/>
              <a:gd name="connsiteY0" fmla="*/ 0 h 581071"/>
              <a:gd name="connsiteX1" fmla="*/ 607391 w 607391"/>
              <a:gd name="connsiteY1" fmla="*/ 0 h 581071"/>
              <a:gd name="connsiteX2" fmla="*/ 602629 w 607391"/>
              <a:gd name="connsiteY2" fmla="*/ 421528 h 581071"/>
              <a:gd name="connsiteX3" fmla="*/ 0 w 607391"/>
              <a:gd name="connsiteY3" fmla="*/ 581071 h 581071"/>
              <a:gd name="connsiteX4" fmla="*/ 0 w 607391"/>
              <a:gd name="connsiteY4" fmla="*/ 0 h 581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1" h="581071">
                <a:moveTo>
                  <a:pt x="0" y="0"/>
                </a:moveTo>
                <a:lnTo>
                  <a:pt x="607391" y="0"/>
                </a:lnTo>
                <a:cubicBezTo>
                  <a:pt x="605804" y="140509"/>
                  <a:pt x="604216" y="281019"/>
                  <a:pt x="602629" y="421528"/>
                </a:cubicBezTo>
                <a:lnTo>
                  <a:pt x="0" y="581071"/>
                </a:lnTo>
                <a:lnTo>
                  <a:pt x="0" y="0"/>
                </a:lnTo>
                <a:close/>
              </a:path>
            </a:pathLst>
          </a:custGeom>
          <a:solidFill>
            <a:srgbClr val="54CA8A"/>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46" name="Rectangle 53"/>
          <p:cNvSpPr/>
          <p:nvPr/>
        </p:nvSpPr>
        <p:spPr>
          <a:xfrm rot="16200000">
            <a:off x="8651788" y="1318795"/>
            <a:ext cx="2326984" cy="307777"/>
          </a:xfrm>
          <a:prstGeom prst="rect">
            <a:avLst/>
          </a:prstGeom>
        </p:spPr>
        <p:txBody>
          <a:bodyPr wrap="none">
            <a:spAutoFit/>
          </a:bodyPr>
          <a:lstStyle/>
          <a:p>
            <a:pPr algn="r"/>
            <a:r>
              <a:rPr lang="en-US" sz="1100" dirty="0">
                <a:latin typeface="Franklin Gothic Book" panose="020B0503020102020204" pitchFamily="34" charset="0"/>
                <a:ea typeface="Linux Libertine" panose="02000503000000000000" pitchFamily="2" charset="0"/>
                <a:cs typeface="Linux Libertine" panose="02000503000000000000" pitchFamily="2" charset="0"/>
              </a:rPr>
              <a:t>Number of Lines Of Code = </a:t>
            </a:r>
            <a:r>
              <a:rPr lang="en-US" sz="1400" b="1" dirty="0">
                <a:latin typeface="Franklin Gothic Book" panose="020B0503020102020204" pitchFamily="34" charset="0"/>
                <a:ea typeface="Linux Libertine" panose="02000503000000000000" pitchFamily="2" charset="0"/>
                <a:cs typeface="Linux Libertine" panose="02000503000000000000" pitchFamily="2" charset="0"/>
              </a:rPr>
              <a:t># LOC </a:t>
            </a:r>
          </a:p>
        </p:txBody>
      </p:sp>
      <p:sp>
        <p:nvSpPr>
          <p:cNvPr id="47" name="Rectangle 54"/>
          <p:cNvSpPr/>
          <p:nvPr/>
        </p:nvSpPr>
        <p:spPr>
          <a:xfrm>
            <a:off x="2672079" y="4393399"/>
            <a:ext cx="435879" cy="135562"/>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48" name="Rectangle 55"/>
          <p:cNvSpPr/>
          <p:nvPr/>
        </p:nvSpPr>
        <p:spPr>
          <a:xfrm>
            <a:off x="4680986" y="4102562"/>
            <a:ext cx="537086" cy="425928"/>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49" name="Rectangle 56"/>
          <p:cNvSpPr/>
          <p:nvPr/>
        </p:nvSpPr>
        <p:spPr>
          <a:xfrm>
            <a:off x="7326814" y="3995462"/>
            <a:ext cx="2364907" cy="533029"/>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50" name="Straight Arrow Connector 58"/>
          <p:cNvCxnSpPr/>
          <p:nvPr/>
        </p:nvCxnSpPr>
        <p:spPr>
          <a:xfrm flipH="1" flipV="1">
            <a:off x="9695782" y="3844485"/>
            <a:ext cx="3127" cy="6864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9"/>
          <p:cNvSpPr/>
          <p:nvPr/>
        </p:nvSpPr>
        <p:spPr>
          <a:xfrm rot="16200000">
            <a:off x="9346425" y="4087969"/>
            <a:ext cx="930383" cy="307777"/>
          </a:xfrm>
          <a:prstGeom prst="rect">
            <a:avLst/>
          </a:prstGeom>
        </p:spPr>
        <p:txBody>
          <a:bodyPr wrap="none">
            <a:spAutoFit/>
          </a:bodyPr>
          <a:lstStyle/>
          <a:p>
            <a:r>
              <a:rPr lang="en-US" sz="1100" dirty="0">
                <a:latin typeface="Franklin Gothic Book" panose="020B0503020102020204" pitchFamily="34" charset="0"/>
                <a:ea typeface="Linux Libertine" panose="02000503000000000000" pitchFamily="2" charset="0"/>
                <a:cs typeface="Linux Libertine" panose="02000503000000000000" pitchFamily="2" charset="0"/>
              </a:rPr>
              <a:t># </a:t>
            </a:r>
            <a:r>
              <a:rPr lang="en-US" sz="1400" b="1" dirty="0">
                <a:latin typeface="Franklin Gothic Book" panose="020B0503020102020204" pitchFamily="34" charset="0"/>
                <a:ea typeface="Linux Libertine" panose="02000503000000000000" pitchFamily="2" charset="0"/>
                <a:cs typeface="Linux Libertine" panose="02000503000000000000" pitchFamily="2" charset="0"/>
              </a:rPr>
              <a:t>features</a:t>
            </a:r>
          </a:p>
        </p:txBody>
      </p:sp>
      <p:sp>
        <p:nvSpPr>
          <p:cNvPr id="52" name="Rectangle 60"/>
          <p:cNvSpPr/>
          <p:nvPr/>
        </p:nvSpPr>
        <p:spPr>
          <a:xfrm>
            <a:off x="4239172" y="4145777"/>
            <a:ext cx="497932" cy="382714"/>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53" name="Rectangle 61"/>
          <p:cNvSpPr/>
          <p:nvPr/>
        </p:nvSpPr>
        <p:spPr>
          <a:xfrm>
            <a:off x="3926070" y="4207338"/>
            <a:ext cx="369220" cy="321151"/>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54" name="Rectangle 62"/>
          <p:cNvSpPr/>
          <p:nvPr/>
        </p:nvSpPr>
        <p:spPr>
          <a:xfrm>
            <a:off x="3291528" y="4294345"/>
            <a:ext cx="309195" cy="234145"/>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55" name="Rectangle 63"/>
          <p:cNvSpPr/>
          <p:nvPr/>
        </p:nvSpPr>
        <p:spPr>
          <a:xfrm>
            <a:off x="3537489" y="4251110"/>
            <a:ext cx="345965" cy="277381"/>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56" name="Rectangle 64"/>
          <p:cNvSpPr/>
          <p:nvPr/>
        </p:nvSpPr>
        <p:spPr>
          <a:xfrm>
            <a:off x="5123730" y="4061258"/>
            <a:ext cx="868465" cy="467233"/>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57" name="Rectangle 66"/>
          <p:cNvSpPr/>
          <p:nvPr/>
        </p:nvSpPr>
        <p:spPr>
          <a:xfrm>
            <a:off x="3044901" y="4354013"/>
            <a:ext cx="327383" cy="174477"/>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58" name="Straight Connector 68"/>
          <p:cNvCxnSpPr/>
          <p:nvPr/>
        </p:nvCxnSpPr>
        <p:spPr>
          <a:xfrm flipV="1">
            <a:off x="2641482" y="4523728"/>
            <a:ext cx="7070938" cy="3734"/>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69"/>
          <p:cNvCxnSpPr/>
          <p:nvPr/>
        </p:nvCxnSpPr>
        <p:spPr>
          <a:xfrm>
            <a:off x="2664379" y="3992102"/>
            <a:ext cx="7020889" cy="3360"/>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60" name="Rectangle 71"/>
          <p:cNvSpPr/>
          <p:nvPr/>
        </p:nvSpPr>
        <p:spPr>
          <a:xfrm>
            <a:off x="3789552" y="4225151"/>
            <a:ext cx="194159" cy="298577"/>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61" name="Rectangle 67"/>
          <p:cNvSpPr/>
          <p:nvPr/>
        </p:nvSpPr>
        <p:spPr>
          <a:xfrm rot="10800000" flipH="1">
            <a:off x="8762011" y="2878776"/>
            <a:ext cx="929710" cy="560055"/>
          </a:xfrm>
          <a:custGeom>
            <a:avLst/>
            <a:gdLst>
              <a:gd name="connsiteX0" fmla="*/ 0 w 607391"/>
              <a:gd name="connsiteY0" fmla="*/ 0 h 581071"/>
              <a:gd name="connsiteX1" fmla="*/ 607391 w 607391"/>
              <a:gd name="connsiteY1" fmla="*/ 0 h 581071"/>
              <a:gd name="connsiteX2" fmla="*/ 607391 w 607391"/>
              <a:gd name="connsiteY2" fmla="*/ 581071 h 581071"/>
              <a:gd name="connsiteX3" fmla="*/ 0 w 607391"/>
              <a:gd name="connsiteY3" fmla="*/ 581071 h 581071"/>
              <a:gd name="connsiteX4" fmla="*/ 0 w 607391"/>
              <a:gd name="connsiteY4" fmla="*/ 0 h 581071"/>
              <a:gd name="connsiteX0" fmla="*/ 0 w 607391"/>
              <a:gd name="connsiteY0" fmla="*/ 0 h 581071"/>
              <a:gd name="connsiteX1" fmla="*/ 607391 w 607391"/>
              <a:gd name="connsiteY1" fmla="*/ 0 h 581071"/>
              <a:gd name="connsiteX2" fmla="*/ 602629 w 607391"/>
              <a:gd name="connsiteY2" fmla="*/ 421528 h 581071"/>
              <a:gd name="connsiteX3" fmla="*/ 0 w 607391"/>
              <a:gd name="connsiteY3" fmla="*/ 581071 h 581071"/>
              <a:gd name="connsiteX4" fmla="*/ 0 w 607391"/>
              <a:gd name="connsiteY4" fmla="*/ 0 h 581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1" h="581071">
                <a:moveTo>
                  <a:pt x="0" y="0"/>
                </a:moveTo>
                <a:lnTo>
                  <a:pt x="607391" y="0"/>
                </a:lnTo>
                <a:cubicBezTo>
                  <a:pt x="605804" y="140509"/>
                  <a:pt x="604216" y="281019"/>
                  <a:pt x="602629" y="421528"/>
                </a:cubicBezTo>
                <a:lnTo>
                  <a:pt x="0" y="581071"/>
                </a:lnTo>
                <a:lnTo>
                  <a:pt x="0" y="0"/>
                </a:lnTo>
                <a:close/>
              </a:path>
            </a:pathLst>
          </a:custGeom>
          <a:solidFill>
            <a:srgbClr val="54CAF5"/>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62" name="Rectangle 180"/>
          <p:cNvSpPr/>
          <p:nvPr/>
        </p:nvSpPr>
        <p:spPr>
          <a:xfrm flipV="1">
            <a:off x="8753175" y="2897769"/>
            <a:ext cx="932093" cy="161934"/>
          </a:xfrm>
          <a:custGeom>
            <a:avLst/>
            <a:gdLst>
              <a:gd name="connsiteX0" fmla="*/ 0 w 2142537"/>
              <a:gd name="connsiteY0" fmla="*/ 0 h 929566"/>
              <a:gd name="connsiteX1" fmla="*/ 2142537 w 2142537"/>
              <a:gd name="connsiteY1" fmla="*/ 0 h 929566"/>
              <a:gd name="connsiteX2" fmla="*/ 2142537 w 2142537"/>
              <a:gd name="connsiteY2" fmla="*/ 929566 h 929566"/>
              <a:gd name="connsiteX3" fmla="*/ 0 w 2142537"/>
              <a:gd name="connsiteY3" fmla="*/ 929566 h 929566"/>
              <a:gd name="connsiteX4" fmla="*/ 0 w 2142537"/>
              <a:gd name="connsiteY4" fmla="*/ 0 h 929566"/>
              <a:gd name="connsiteX0" fmla="*/ 0 w 2150157"/>
              <a:gd name="connsiteY0" fmla="*/ 0 h 929566"/>
              <a:gd name="connsiteX1" fmla="*/ 2142537 w 2150157"/>
              <a:gd name="connsiteY1" fmla="*/ 0 h 929566"/>
              <a:gd name="connsiteX2" fmla="*/ 2150157 w 2150157"/>
              <a:gd name="connsiteY2" fmla="*/ 274246 h 929566"/>
              <a:gd name="connsiteX3" fmla="*/ 0 w 2150157"/>
              <a:gd name="connsiteY3" fmla="*/ 929566 h 929566"/>
              <a:gd name="connsiteX4" fmla="*/ 0 w 2150157"/>
              <a:gd name="connsiteY4" fmla="*/ 0 h 929566"/>
              <a:gd name="connsiteX0" fmla="*/ 0 w 2150157"/>
              <a:gd name="connsiteY0" fmla="*/ 929566 h 929566"/>
              <a:gd name="connsiteX1" fmla="*/ 2142537 w 2150157"/>
              <a:gd name="connsiteY1" fmla="*/ 0 h 929566"/>
              <a:gd name="connsiteX2" fmla="*/ 2150157 w 2150157"/>
              <a:gd name="connsiteY2" fmla="*/ 274246 h 929566"/>
              <a:gd name="connsiteX3" fmla="*/ 0 w 2150157"/>
              <a:gd name="connsiteY3" fmla="*/ 929566 h 929566"/>
              <a:gd name="connsiteX0" fmla="*/ 0 w 2207307"/>
              <a:gd name="connsiteY0" fmla="*/ 929566 h 929566"/>
              <a:gd name="connsiteX1" fmla="*/ 2142537 w 2207307"/>
              <a:gd name="connsiteY1" fmla="*/ 0 h 929566"/>
              <a:gd name="connsiteX2" fmla="*/ 2207307 w 2207307"/>
              <a:gd name="connsiteY2" fmla="*/ 407596 h 929566"/>
              <a:gd name="connsiteX3" fmla="*/ 0 w 2207307"/>
              <a:gd name="connsiteY3" fmla="*/ 929566 h 929566"/>
              <a:gd name="connsiteX0" fmla="*/ 0 w 2207307"/>
              <a:gd name="connsiteY0" fmla="*/ 948616 h 948616"/>
              <a:gd name="connsiteX1" fmla="*/ 2204449 w 2207307"/>
              <a:gd name="connsiteY1" fmla="*/ 0 h 948616"/>
              <a:gd name="connsiteX2" fmla="*/ 2207307 w 2207307"/>
              <a:gd name="connsiteY2" fmla="*/ 426646 h 948616"/>
              <a:gd name="connsiteX3" fmla="*/ 0 w 2207307"/>
              <a:gd name="connsiteY3" fmla="*/ 948616 h 948616"/>
              <a:gd name="connsiteX0" fmla="*/ 0 w 2204523"/>
              <a:gd name="connsiteY0" fmla="*/ 948616 h 948616"/>
              <a:gd name="connsiteX1" fmla="*/ 2204449 w 2204523"/>
              <a:gd name="connsiteY1" fmla="*/ 0 h 948616"/>
              <a:gd name="connsiteX2" fmla="*/ 2197782 w 2204523"/>
              <a:gd name="connsiteY2" fmla="*/ 421884 h 948616"/>
              <a:gd name="connsiteX3" fmla="*/ 0 w 2204523"/>
              <a:gd name="connsiteY3" fmla="*/ 948616 h 948616"/>
              <a:gd name="connsiteX0" fmla="*/ 0 w 2197782"/>
              <a:gd name="connsiteY0" fmla="*/ 943854 h 943854"/>
              <a:gd name="connsiteX1" fmla="*/ 2190162 w 2197782"/>
              <a:gd name="connsiteY1" fmla="*/ 0 h 943854"/>
              <a:gd name="connsiteX2" fmla="*/ 2197782 w 2197782"/>
              <a:gd name="connsiteY2" fmla="*/ 417122 h 943854"/>
              <a:gd name="connsiteX3" fmla="*/ 0 w 2197782"/>
              <a:gd name="connsiteY3" fmla="*/ 943854 h 943854"/>
              <a:gd name="connsiteX0" fmla="*/ 0 w 2204523"/>
              <a:gd name="connsiteY0" fmla="*/ 939091 h 939091"/>
              <a:gd name="connsiteX1" fmla="*/ 2204449 w 2204523"/>
              <a:gd name="connsiteY1" fmla="*/ 0 h 939091"/>
              <a:gd name="connsiteX2" fmla="*/ 2197782 w 2204523"/>
              <a:gd name="connsiteY2" fmla="*/ 412359 h 939091"/>
              <a:gd name="connsiteX3" fmla="*/ 0 w 2204523"/>
              <a:gd name="connsiteY3" fmla="*/ 939091 h 939091"/>
              <a:gd name="connsiteX0" fmla="*/ 0 w 2205066"/>
              <a:gd name="connsiteY0" fmla="*/ 939091 h 939091"/>
              <a:gd name="connsiteX1" fmla="*/ 2204449 w 2205066"/>
              <a:gd name="connsiteY1" fmla="*/ 0 h 939091"/>
              <a:gd name="connsiteX2" fmla="*/ 2205066 w 2205066"/>
              <a:gd name="connsiteY2" fmla="*/ 402474 h 939091"/>
              <a:gd name="connsiteX3" fmla="*/ 0 w 2205066"/>
              <a:gd name="connsiteY3" fmla="*/ 939091 h 939091"/>
              <a:gd name="connsiteX0" fmla="*/ 0 w 2204523"/>
              <a:gd name="connsiteY0" fmla="*/ 939091 h 939091"/>
              <a:gd name="connsiteX1" fmla="*/ 2204449 w 2204523"/>
              <a:gd name="connsiteY1" fmla="*/ 0 h 939091"/>
              <a:gd name="connsiteX2" fmla="*/ 2197782 w 2204523"/>
              <a:gd name="connsiteY2" fmla="*/ 424715 h 939091"/>
              <a:gd name="connsiteX3" fmla="*/ 0 w 2204523"/>
              <a:gd name="connsiteY3" fmla="*/ 939091 h 939091"/>
              <a:gd name="connsiteX0" fmla="*/ 0 w 2204523"/>
              <a:gd name="connsiteY0" fmla="*/ 939091 h 939091"/>
              <a:gd name="connsiteX1" fmla="*/ 2204449 w 2204523"/>
              <a:gd name="connsiteY1" fmla="*/ 0 h 939091"/>
              <a:gd name="connsiteX2" fmla="*/ 2197782 w 2204523"/>
              <a:gd name="connsiteY2" fmla="*/ 409888 h 939091"/>
              <a:gd name="connsiteX3" fmla="*/ 0 w 2204523"/>
              <a:gd name="connsiteY3" fmla="*/ 939091 h 939091"/>
              <a:gd name="connsiteX0" fmla="*/ 0 w 2197240"/>
              <a:gd name="connsiteY0" fmla="*/ 934148 h 934148"/>
              <a:gd name="connsiteX1" fmla="*/ 2197166 w 2197240"/>
              <a:gd name="connsiteY1" fmla="*/ 0 h 934148"/>
              <a:gd name="connsiteX2" fmla="*/ 2190499 w 2197240"/>
              <a:gd name="connsiteY2" fmla="*/ 409888 h 934148"/>
              <a:gd name="connsiteX3" fmla="*/ 0 w 2197240"/>
              <a:gd name="connsiteY3" fmla="*/ 934148 h 934148"/>
              <a:gd name="connsiteX0" fmla="*/ 0 w 2223947"/>
              <a:gd name="connsiteY0" fmla="*/ 946504 h 946504"/>
              <a:gd name="connsiteX1" fmla="*/ 2223873 w 2223947"/>
              <a:gd name="connsiteY1" fmla="*/ 0 h 946504"/>
              <a:gd name="connsiteX2" fmla="*/ 2217206 w 2223947"/>
              <a:gd name="connsiteY2" fmla="*/ 409888 h 946504"/>
              <a:gd name="connsiteX3" fmla="*/ 0 w 2223947"/>
              <a:gd name="connsiteY3" fmla="*/ 946504 h 946504"/>
              <a:gd name="connsiteX0" fmla="*/ 0 w 2223947"/>
              <a:gd name="connsiteY0" fmla="*/ 946504 h 946504"/>
              <a:gd name="connsiteX1" fmla="*/ 2223873 w 2223947"/>
              <a:gd name="connsiteY1" fmla="*/ 0 h 946504"/>
              <a:gd name="connsiteX2" fmla="*/ 2217206 w 2223947"/>
              <a:gd name="connsiteY2" fmla="*/ 505444 h 946504"/>
              <a:gd name="connsiteX3" fmla="*/ 0 w 2223947"/>
              <a:gd name="connsiteY3" fmla="*/ 946504 h 946504"/>
              <a:gd name="connsiteX0" fmla="*/ 0 w 2155963"/>
              <a:gd name="connsiteY0" fmla="*/ 936619 h 936619"/>
              <a:gd name="connsiteX1" fmla="*/ 2155889 w 2155963"/>
              <a:gd name="connsiteY1" fmla="*/ 0 h 936619"/>
              <a:gd name="connsiteX2" fmla="*/ 2149222 w 2155963"/>
              <a:gd name="connsiteY2" fmla="*/ 505444 h 936619"/>
              <a:gd name="connsiteX3" fmla="*/ 0 w 2155963"/>
              <a:gd name="connsiteY3" fmla="*/ 936619 h 936619"/>
              <a:gd name="connsiteX0" fmla="*/ 0 w 2198048"/>
              <a:gd name="connsiteY0" fmla="*/ 939914 h 939914"/>
              <a:gd name="connsiteX1" fmla="*/ 2197974 w 2198048"/>
              <a:gd name="connsiteY1" fmla="*/ 0 h 939914"/>
              <a:gd name="connsiteX2" fmla="*/ 2191307 w 2198048"/>
              <a:gd name="connsiteY2" fmla="*/ 505444 h 939914"/>
              <a:gd name="connsiteX3" fmla="*/ 0 w 2198048"/>
              <a:gd name="connsiteY3" fmla="*/ 939914 h 939914"/>
              <a:gd name="connsiteX0" fmla="*/ 0 w 2198048"/>
              <a:gd name="connsiteY0" fmla="*/ 949799 h 949799"/>
              <a:gd name="connsiteX1" fmla="*/ 2197974 w 2198048"/>
              <a:gd name="connsiteY1" fmla="*/ 0 h 949799"/>
              <a:gd name="connsiteX2" fmla="*/ 2191307 w 2198048"/>
              <a:gd name="connsiteY2" fmla="*/ 505444 h 949799"/>
              <a:gd name="connsiteX3" fmla="*/ 0 w 2198048"/>
              <a:gd name="connsiteY3" fmla="*/ 949799 h 949799"/>
              <a:gd name="connsiteX0" fmla="*/ 0 w 2191307"/>
              <a:gd name="connsiteY0" fmla="*/ 939914 h 939914"/>
              <a:gd name="connsiteX1" fmla="*/ 2188263 w 2191307"/>
              <a:gd name="connsiteY1" fmla="*/ 0 h 939914"/>
              <a:gd name="connsiteX2" fmla="*/ 2191307 w 2191307"/>
              <a:gd name="connsiteY2" fmla="*/ 495559 h 939914"/>
              <a:gd name="connsiteX3" fmla="*/ 0 w 2191307"/>
              <a:gd name="connsiteY3" fmla="*/ 939914 h 939914"/>
              <a:gd name="connsiteX0" fmla="*/ 0 w 2193276"/>
              <a:gd name="connsiteY0" fmla="*/ 947328 h 947328"/>
              <a:gd name="connsiteX1" fmla="*/ 2193119 w 2193276"/>
              <a:gd name="connsiteY1" fmla="*/ 0 h 947328"/>
              <a:gd name="connsiteX2" fmla="*/ 2191307 w 2193276"/>
              <a:gd name="connsiteY2" fmla="*/ 502973 h 947328"/>
              <a:gd name="connsiteX3" fmla="*/ 0 w 2193276"/>
              <a:gd name="connsiteY3" fmla="*/ 947328 h 947328"/>
              <a:gd name="connsiteX0" fmla="*/ 0 w 2193167"/>
              <a:gd name="connsiteY0" fmla="*/ 947328 h 947328"/>
              <a:gd name="connsiteX1" fmla="*/ 2193119 w 2193167"/>
              <a:gd name="connsiteY1" fmla="*/ 0 h 947328"/>
              <a:gd name="connsiteX2" fmla="*/ 2181595 w 2193167"/>
              <a:gd name="connsiteY2" fmla="*/ 502973 h 947328"/>
              <a:gd name="connsiteX3" fmla="*/ 0 w 2193167"/>
              <a:gd name="connsiteY3" fmla="*/ 947328 h 947328"/>
              <a:gd name="connsiteX0" fmla="*/ 0 w 2181595"/>
              <a:gd name="connsiteY0" fmla="*/ 949799 h 949799"/>
              <a:gd name="connsiteX1" fmla="*/ 2178552 w 2181595"/>
              <a:gd name="connsiteY1" fmla="*/ 0 h 949799"/>
              <a:gd name="connsiteX2" fmla="*/ 2181595 w 2181595"/>
              <a:gd name="connsiteY2" fmla="*/ 505444 h 949799"/>
              <a:gd name="connsiteX3" fmla="*/ 0 w 2181595"/>
              <a:gd name="connsiteY3" fmla="*/ 949799 h 949799"/>
              <a:gd name="connsiteX0" fmla="*/ 0 w 2203447"/>
              <a:gd name="connsiteY0" fmla="*/ 949799 h 949799"/>
              <a:gd name="connsiteX1" fmla="*/ 2178552 w 2203447"/>
              <a:gd name="connsiteY1" fmla="*/ 0 h 949799"/>
              <a:gd name="connsiteX2" fmla="*/ 2203447 w 2203447"/>
              <a:gd name="connsiteY2" fmla="*/ 507916 h 949799"/>
              <a:gd name="connsiteX3" fmla="*/ 0 w 2203447"/>
              <a:gd name="connsiteY3" fmla="*/ 949799 h 949799"/>
              <a:gd name="connsiteX0" fmla="*/ 0 w 2207788"/>
              <a:gd name="connsiteY0" fmla="*/ 952270 h 952270"/>
              <a:gd name="connsiteX1" fmla="*/ 2207688 w 2207788"/>
              <a:gd name="connsiteY1" fmla="*/ 0 h 952270"/>
              <a:gd name="connsiteX2" fmla="*/ 2203447 w 2207788"/>
              <a:gd name="connsiteY2" fmla="*/ 510387 h 952270"/>
              <a:gd name="connsiteX3" fmla="*/ 0 w 2207788"/>
              <a:gd name="connsiteY3" fmla="*/ 952270 h 952270"/>
              <a:gd name="connsiteX0" fmla="*/ 0 w 2210732"/>
              <a:gd name="connsiteY0" fmla="*/ 952270 h 952270"/>
              <a:gd name="connsiteX1" fmla="*/ 2207688 w 2210732"/>
              <a:gd name="connsiteY1" fmla="*/ 0 h 952270"/>
              <a:gd name="connsiteX2" fmla="*/ 2210732 w 2210732"/>
              <a:gd name="connsiteY2" fmla="*/ 510387 h 952270"/>
              <a:gd name="connsiteX3" fmla="*/ 0 w 2210732"/>
              <a:gd name="connsiteY3" fmla="*/ 952270 h 952270"/>
              <a:gd name="connsiteX0" fmla="*/ 0 w 2239627"/>
              <a:gd name="connsiteY0" fmla="*/ 952270 h 952270"/>
              <a:gd name="connsiteX1" fmla="*/ 2207688 w 2239627"/>
              <a:gd name="connsiteY1" fmla="*/ 0 h 952270"/>
              <a:gd name="connsiteX2" fmla="*/ 2239627 w 2239627"/>
              <a:gd name="connsiteY2" fmla="*/ 493455 h 952270"/>
              <a:gd name="connsiteX3" fmla="*/ 0 w 2239627"/>
              <a:gd name="connsiteY3" fmla="*/ 952270 h 952270"/>
              <a:gd name="connsiteX0" fmla="*/ 0 w 2239627"/>
              <a:gd name="connsiteY0" fmla="*/ 952270 h 952270"/>
              <a:gd name="connsiteX1" fmla="*/ 2207688 w 2239627"/>
              <a:gd name="connsiteY1" fmla="*/ 0 h 952270"/>
              <a:gd name="connsiteX2" fmla="*/ 2239627 w 2239627"/>
              <a:gd name="connsiteY2" fmla="*/ 503614 h 952270"/>
              <a:gd name="connsiteX3" fmla="*/ 0 w 2239627"/>
              <a:gd name="connsiteY3" fmla="*/ 952270 h 952270"/>
              <a:gd name="connsiteX0" fmla="*/ 0 w 2243907"/>
              <a:gd name="connsiteY0" fmla="*/ 959043 h 959043"/>
              <a:gd name="connsiteX1" fmla="*/ 2243806 w 2243907"/>
              <a:gd name="connsiteY1" fmla="*/ 0 h 959043"/>
              <a:gd name="connsiteX2" fmla="*/ 2239627 w 2243907"/>
              <a:gd name="connsiteY2" fmla="*/ 510387 h 959043"/>
              <a:gd name="connsiteX3" fmla="*/ 0 w 2243907"/>
              <a:gd name="connsiteY3" fmla="*/ 959043 h 959043"/>
              <a:gd name="connsiteX0" fmla="*/ 0 w 2243806"/>
              <a:gd name="connsiteY0" fmla="*/ 959043 h 959043"/>
              <a:gd name="connsiteX1" fmla="*/ 2243806 w 2243806"/>
              <a:gd name="connsiteY1" fmla="*/ 0 h 959043"/>
              <a:gd name="connsiteX2" fmla="*/ 2239627 w 2243806"/>
              <a:gd name="connsiteY2" fmla="*/ 510387 h 959043"/>
              <a:gd name="connsiteX3" fmla="*/ 0 w 2243806"/>
              <a:gd name="connsiteY3" fmla="*/ 959043 h 959043"/>
              <a:gd name="connsiteX0" fmla="*/ 0 w 2242000"/>
              <a:gd name="connsiteY0" fmla="*/ 965816 h 965816"/>
              <a:gd name="connsiteX1" fmla="*/ 2242000 w 2242000"/>
              <a:gd name="connsiteY1" fmla="*/ 0 h 965816"/>
              <a:gd name="connsiteX2" fmla="*/ 2239627 w 2242000"/>
              <a:gd name="connsiteY2" fmla="*/ 517160 h 965816"/>
              <a:gd name="connsiteX3" fmla="*/ 0 w 2242000"/>
              <a:gd name="connsiteY3" fmla="*/ 965816 h 965816"/>
              <a:gd name="connsiteX0" fmla="*/ 0 w 2242000"/>
              <a:gd name="connsiteY0" fmla="*/ 965816 h 965816"/>
              <a:gd name="connsiteX1" fmla="*/ 2242000 w 2242000"/>
              <a:gd name="connsiteY1" fmla="*/ 0 h 965816"/>
              <a:gd name="connsiteX2" fmla="*/ 2237821 w 2242000"/>
              <a:gd name="connsiteY2" fmla="*/ 559866 h 965816"/>
              <a:gd name="connsiteX3" fmla="*/ 0 w 2242000"/>
              <a:gd name="connsiteY3" fmla="*/ 965816 h 965816"/>
              <a:gd name="connsiteX0" fmla="*/ 0 w 2126421"/>
              <a:gd name="connsiteY0" fmla="*/ 962766 h 962766"/>
              <a:gd name="connsiteX1" fmla="*/ 2126421 w 2126421"/>
              <a:gd name="connsiteY1" fmla="*/ 0 h 962766"/>
              <a:gd name="connsiteX2" fmla="*/ 2122242 w 2126421"/>
              <a:gd name="connsiteY2" fmla="*/ 559866 h 962766"/>
              <a:gd name="connsiteX3" fmla="*/ 0 w 2126421"/>
              <a:gd name="connsiteY3" fmla="*/ 962766 h 962766"/>
              <a:gd name="connsiteX0" fmla="*/ 0 w 2132410"/>
              <a:gd name="connsiteY0" fmla="*/ 962766 h 962766"/>
              <a:gd name="connsiteX1" fmla="*/ 2126421 w 2132410"/>
              <a:gd name="connsiteY1" fmla="*/ 0 h 962766"/>
              <a:gd name="connsiteX2" fmla="*/ 2132410 w 2132410"/>
              <a:gd name="connsiteY2" fmla="*/ 559866 h 962766"/>
              <a:gd name="connsiteX3" fmla="*/ 0 w 2132410"/>
              <a:gd name="connsiteY3" fmla="*/ 962766 h 962766"/>
              <a:gd name="connsiteX0" fmla="*/ 0 w 2132410"/>
              <a:gd name="connsiteY0" fmla="*/ 962766 h 962766"/>
              <a:gd name="connsiteX1" fmla="*/ 2131505 w 2132410"/>
              <a:gd name="connsiteY1" fmla="*/ 0 h 962766"/>
              <a:gd name="connsiteX2" fmla="*/ 2132410 w 2132410"/>
              <a:gd name="connsiteY2" fmla="*/ 559866 h 962766"/>
              <a:gd name="connsiteX3" fmla="*/ 0 w 2132410"/>
              <a:gd name="connsiteY3" fmla="*/ 962766 h 962766"/>
              <a:gd name="connsiteX0" fmla="*/ 0 w 2069374"/>
              <a:gd name="connsiteY0" fmla="*/ 567434 h 567434"/>
              <a:gd name="connsiteX1" fmla="*/ 2068469 w 2069374"/>
              <a:gd name="connsiteY1" fmla="*/ 0 h 567434"/>
              <a:gd name="connsiteX2" fmla="*/ 2069374 w 2069374"/>
              <a:gd name="connsiteY2" fmla="*/ 559866 h 567434"/>
              <a:gd name="connsiteX3" fmla="*/ 0 w 2069374"/>
              <a:gd name="connsiteY3" fmla="*/ 567434 h 567434"/>
            </a:gdLst>
            <a:ahLst/>
            <a:cxnLst>
              <a:cxn ang="0">
                <a:pos x="connsiteX0" y="connsiteY0"/>
              </a:cxn>
              <a:cxn ang="0">
                <a:pos x="connsiteX1" y="connsiteY1"/>
              </a:cxn>
              <a:cxn ang="0">
                <a:pos x="connsiteX2" y="connsiteY2"/>
              </a:cxn>
              <a:cxn ang="0">
                <a:pos x="connsiteX3" y="connsiteY3"/>
              </a:cxn>
            </a:cxnLst>
            <a:rect l="l" t="t" r="r" b="b"/>
            <a:pathLst>
              <a:path w="2069374" h="567434">
                <a:moveTo>
                  <a:pt x="0" y="567434"/>
                </a:moveTo>
                <a:lnTo>
                  <a:pt x="2068469" y="0"/>
                </a:lnTo>
                <a:cubicBezTo>
                  <a:pt x="2070465" y="186622"/>
                  <a:pt x="2067378" y="373244"/>
                  <a:pt x="2069374" y="559866"/>
                </a:cubicBezTo>
                <a:lnTo>
                  <a:pt x="0" y="567434"/>
                </a:lnTo>
                <a:close/>
              </a:path>
            </a:pathLst>
          </a:custGeom>
          <a:solidFill>
            <a:srgbClr val="54CA8A"/>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63" name="Rectangle 64"/>
          <p:cNvSpPr/>
          <p:nvPr/>
        </p:nvSpPr>
        <p:spPr>
          <a:xfrm>
            <a:off x="5899227" y="4035173"/>
            <a:ext cx="837196" cy="488973"/>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64" name="Rectangle 64"/>
          <p:cNvSpPr/>
          <p:nvPr/>
        </p:nvSpPr>
        <p:spPr>
          <a:xfrm>
            <a:off x="6675143" y="4021115"/>
            <a:ext cx="772844" cy="503032"/>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65" name="TextBox 65"/>
          <p:cNvSpPr txBox="1"/>
          <p:nvPr/>
        </p:nvSpPr>
        <p:spPr>
          <a:xfrm>
            <a:off x="7621986" y="4801732"/>
            <a:ext cx="1185581" cy="738664"/>
          </a:xfrm>
          <a:prstGeom prst="rect">
            <a:avLst/>
          </a:prstGeom>
          <a:noFill/>
        </p:spPr>
        <p:txBody>
          <a:bodyPr wrap="none" rtlCol="0">
            <a:spAutoFit/>
          </a:bodyPr>
          <a:lstStyle/>
          <a:p>
            <a:r>
              <a:rPr lang="en-US" sz="1400" dirty="0">
                <a:latin typeface="Franklin Gothic Book" panose="020B0503020102020204" pitchFamily="34" charset="0"/>
                <a:ea typeface="Linux Libertine" panose="02000503000000000000" pitchFamily="2" charset="0"/>
                <a:cs typeface="Linux Libertine" panose="02000503000000000000" pitchFamily="2" charset="0"/>
              </a:rPr>
              <a:t>Content</a:t>
            </a:r>
          </a:p>
          <a:p>
            <a:r>
              <a:rPr lang="en-US" sz="1400" dirty="0">
                <a:latin typeface="Franklin Gothic Book" panose="020B0503020102020204" pitchFamily="34" charset="0"/>
                <a:ea typeface="Linux Libertine" panose="02000503000000000000" pitchFamily="2" charset="0"/>
                <a:cs typeface="Linux Libertine" panose="02000503000000000000" pitchFamily="2" charset="0"/>
              </a:rPr>
              <a:t>of isolated</a:t>
            </a:r>
          </a:p>
          <a:p>
            <a:r>
              <a:rPr lang="en-US" sz="1400" dirty="0">
                <a:latin typeface="Franklin Gothic Book" panose="020B0503020102020204" pitchFamily="34" charset="0"/>
                <a:ea typeface="Linux Libertine" panose="02000503000000000000" pitchFamily="2" charset="0"/>
                <a:cs typeface="Linux Libertine" panose="02000503000000000000" pitchFamily="2" charset="0"/>
              </a:rPr>
              <a:t>component A</a:t>
            </a:r>
          </a:p>
        </p:txBody>
      </p:sp>
      <p:sp>
        <p:nvSpPr>
          <p:cNvPr id="66" name="TextBox 65"/>
          <p:cNvSpPr txBox="1"/>
          <p:nvPr/>
        </p:nvSpPr>
        <p:spPr>
          <a:xfrm>
            <a:off x="7636172" y="5639646"/>
            <a:ext cx="1191352" cy="738664"/>
          </a:xfrm>
          <a:prstGeom prst="rect">
            <a:avLst/>
          </a:prstGeom>
          <a:noFill/>
        </p:spPr>
        <p:txBody>
          <a:bodyPr wrap="none" rtlCol="0">
            <a:spAutoFit/>
          </a:bodyPr>
          <a:lstStyle/>
          <a:p>
            <a:r>
              <a:rPr lang="en-US" sz="1400" dirty="0">
                <a:latin typeface="Franklin Gothic Book" panose="020B0503020102020204" pitchFamily="34" charset="0"/>
                <a:ea typeface="Linux Libertine" panose="02000503000000000000" pitchFamily="2" charset="0"/>
                <a:cs typeface="Linux Libertine" panose="02000503000000000000" pitchFamily="2" charset="0"/>
              </a:rPr>
              <a:t>Content</a:t>
            </a:r>
          </a:p>
          <a:p>
            <a:r>
              <a:rPr lang="en-US" sz="1400" dirty="0">
                <a:latin typeface="Franklin Gothic Book" panose="020B0503020102020204" pitchFamily="34" charset="0"/>
                <a:ea typeface="Linux Libertine" panose="02000503000000000000" pitchFamily="2" charset="0"/>
                <a:cs typeface="Linux Libertine" panose="02000503000000000000" pitchFamily="2" charset="0"/>
              </a:rPr>
              <a:t>of isolated</a:t>
            </a:r>
          </a:p>
          <a:p>
            <a:r>
              <a:rPr lang="en-US" sz="1400" dirty="0">
                <a:latin typeface="Franklin Gothic Book" panose="020B0503020102020204" pitchFamily="34" charset="0"/>
                <a:ea typeface="Linux Libertine" panose="02000503000000000000" pitchFamily="2" charset="0"/>
                <a:cs typeface="Linux Libertine" panose="02000503000000000000" pitchFamily="2" charset="0"/>
              </a:rPr>
              <a:t>component B</a:t>
            </a:r>
          </a:p>
        </p:txBody>
      </p:sp>
      <p:sp>
        <p:nvSpPr>
          <p:cNvPr id="67" name="Textfeld 131"/>
          <p:cNvSpPr txBox="1"/>
          <p:nvPr/>
        </p:nvSpPr>
        <p:spPr>
          <a:xfrm>
            <a:off x="1857755" y="4898668"/>
            <a:ext cx="5684188" cy="1384995"/>
          </a:xfrm>
          <a:prstGeom prst="rect">
            <a:avLst/>
          </a:prstGeom>
          <a:noFill/>
        </p:spPr>
        <p:txBody>
          <a:bodyPr wrap="square" rtlCol="0">
            <a:spAutoFit/>
          </a:bodyPr>
          <a:lstStyle/>
          <a:p>
            <a:r>
              <a:rPr lang="en-US" sz="1400" dirty="0">
                <a:latin typeface="Franklin Gothic Book" panose="020B0503020102020204" pitchFamily="34" charset="0"/>
                <a:ea typeface="Linux Libertine" panose="02000503000000000000" pitchFamily="2" charset="0"/>
                <a:cs typeface="Linux Libertine" panose="02000503000000000000" pitchFamily="2" charset="0"/>
              </a:rPr>
              <a:t>Legend of migration steps:</a:t>
            </a:r>
          </a:p>
          <a:p>
            <a:pPr marL="342900" indent="-342900">
              <a:buAutoNum type="arabicParenBoth"/>
            </a:pPr>
            <a:r>
              <a:rPr lang="en-US" sz="1400" dirty="0">
                <a:latin typeface="Franklin Gothic Book" panose="020B0503020102020204" pitchFamily="34" charset="0"/>
                <a:ea typeface="Linux Libertine" panose="02000503000000000000" pitchFamily="2" charset="0"/>
                <a:cs typeface="Linux Libertine" panose="02000503000000000000" pitchFamily="2" charset="0"/>
              </a:rPr>
              <a:t> Import for </a:t>
            </a:r>
            <a:r>
              <a:rPr lang="en-US" sz="1400" b="1" dirty="0">
                <a:latin typeface="Franklin Gothic Book" panose="020B0503020102020204" pitchFamily="34" charset="0"/>
                <a:ea typeface="Linux Libertine" panose="02000503000000000000" pitchFamily="2" charset="0"/>
                <a:cs typeface="Linux Libertine" panose="02000503000000000000" pitchFamily="2" charset="0"/>
              </a:rPr>
              <a:t>Complexity Reduction</a:t>
            </a:r>
          </a:p>
          <a:p>
            <a:pPr marL="342900" indent="-342900">
              <a:buAutoNum type="arabicParenBoth"/>
            </a:pPr>
            <a:r>
              <a:rPr lang="en-US" sz="1400" dirty="0">
                <a:latin typeface="Franklin Gothic Book" panose="020B0503020102020204" pitchFamily="34" charset="0"/>
                <a:ea typeface="Linux Libertine" panose="02000503000000000000" pitchFamily="2" charset="0"/>
                <a:cs typeface="Linux Libertine" panose="02000503000000000000" pitchFamily="2" charset="0"/>
              </a:rPr>
              <a:t> </a:t>
            </a:r>
            <a:r>
              <a:rPr lang="en-US" sz="1400" b="1" dirty="0">
                <a:latin typeface="Franklin Gothic Book" panose="020B0503020102020204" pitchFamily="34" charset="0"/>
                <a:ea typeface="Linux Libertine" panose="02000503000000000000" pitchFamily="2" charset="0"/>
                <a:cs typeface="Linux Libertine" panose="02000503000000000000" pitchFamily="2" charset="0"/>
              </a:rPr>
              <a:t>Modularization</a:t>
            </a:r>
            <a:r>
              <a:rPr lang="en-US" sz="1400" dirty="0">
                <a:latin typeface="Franklin Gothic Book" panose="020B0503020102020204" pitchFamily="34" charset="0"/>
                <a:ea typeface="Linux Libertine" panose="02000503000000000000" pitchFamily="2" charset="0"/>
                <a:cs typeface="Linux Libertine" panose="02000503000000000000" pitchFamily="2" charset="0"/>
              </a:rPr>
              <a:t> using configurable sources</a:t>
            </a:r>
          </a:p>
          <a:p>
            <a:pPr marL="342900" indent="-342900">
              <a:buAutoNum type="arabicParenBoth"/>
            </a:pPr>
            <a:r>
              <a:rPr lang="en-US" sz="1400" dirty="0">
                <a:latin typeface="Franklin Gothic Book" panose="020B0503020102020204" pitchFamily="34" charset="0"/>
                <a:ea typeface="Linux Libertine" panose="02000503000000000000" pitchFamily="2" charset="0"/>
                <a:cs typeface="Linux Libertine" panose="02000503000000000000" pitchFamily="2" charset="0"/>
              </a:rPr>
              <a:t> Isolation for </a:t>
            </a:r>
            <a:r>
              <a:rPr lang="en-US" sz="1400" b="1" dirty="0">
                <a:latin typeface="Franklin Gothic Book" panose="020B0503020102020204" pitchFamily="34" charset="0"/>
                <a:ea typeface="Linux Libertine" panose="02000503000000000000" pitchFamily="2" charset="0"/>
                <a:cs typeface="Linux Libertine" panose="02000503000000000000" pitchFamily="2" charset="0"/>
              </a:rPr>
              <a:t>Versioned Dependency Management</a:t>
            </a:r>
          </a:p>
          <a:p>
            <a:pPr marL="342900" indent="-342900">
              <a:buAutoNum type="arabicParenBoth"/>
            </a:pPr>
            <a:endParaRPr lang="en-US" sz="1400" dirty="0">
              <a:latin typeface="Franklin Gothic Book" panose="020B0503020102020204" pitchFamily="34" charset="0"/>
              <a:ea typeface="Linux Libertine" panose="02000503000000000000" pitchFamily="2" charset="0"/>
              <a:cs typeface="Linux Libertine" panose="02000503000000000000" pitchFamily="2" charset="0"/>
            </a:endParaRPr>
          </a:p>
          <a:p>
            <a:r>
              <a:rPr lang="en-US" sz="1400" dirty="0">
                <a:latin typeface="Franklin Gothic Book" panose="020B0503020102020204" pitchFamily="34" charset="0"/>
                <a:ea typeface="Linux Libertine" panose="02000503000000000000" pitchFamily="2" charset="0"/>
                <a:cs typeface="Linux Libertine" panose="02000503000000000000" pitchFamily="2" charset="0"/>
              </a:rPr>
              <a:t>(*)    Adaptation and further development</a:t>
            </a:r>
          </a:p>
        </p:txBody>
      </p:sp>
      <p:cxnSp>
        <p:nvCxnSpPr>
          <p:cNvPr id="68" name="Straight Connector 30"/>
          <p:cNvCxnSpPr/>
          <p:nvPr/>
        </p:nvCxnSpPr>
        <p:spPr>
          <a:xfrm flipV="1">
            <a:off x="3651707" y="510366"/>
            <a:ext cx="5997058" cy="1"/>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69" name="Straight Connector 31"/>
          <p:cNvCxnSpPr/>
          <p:nvPr/>
        </p:nvCxnSpPr>
        <p:spPr>
          <a:xfrm>
            <a:off x="7989131" y="443272"/>
            <a:ext cx="17905" cy="4080874"/>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70" name="Right Triangle 316"/>
          <p:cNvSpPr/>
          <p:nvPr/>
        </p:nvSpPr>
        <p:spPr>
          <a:xfrm flipH="1">
            <a:off x="4258951" y="3060423"/>
            <a:ext cx="2990449" cy="381221"/>
          </a:xfrm>
          <a:prstGeom prst="rtTriangle">
            <a:avLst/>
          </a:prstGeom>
          <a:solidFill>
            <a:srgbClr val="54C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a typeface="Linux Libertine" panose="02000503000000000000" pitchFamily="2" charset="0"/>
              <a:cs typeface="Linux Libertine" panose="02000503000000000000" pitchFamily="2" charset="0"/>
            </a:endParaRPr>
          </a:p>
        </p:txBody>
      </p:sp>
      <p:grpSp>
        <p:nvGrpSpPr>
          <p:cNvPr id="71" name="Group 12"/>
          <p:cNvGrpSpPr/>
          <p:nvPr/>
        </p:nvGrpSpPr>
        <p:grpSpPr>
          <a:xfrm>
            <a:off x="2688055" y="3407043"/>
            <a:ext cx="7229728" cy="307777"/>
            <a:chOff x="1773609" y="1445199"/>
            <a:chExt cx="4163674" cy="319359"/>
          </a:xfrm>
        </p:grpSpPr>
        <p:sp>
          <p:nvSpPr>
            <p:cNvPr id="72" name="TextBox 13"/>
            <p:cNvSpPr txBox="1"/>
            <p:nvPr/>
          </p:nvSpPr>
          <p:spPr>
            <a:xfrm>
              <a:off x="5613178" y="1445199"/>
              <a:ext cx="299297" cy="319359"/>
            </a:xfrm>
            <a:prstGeom prst="rect">
              <a:avLst/>
            </a:prstGeom>
            <a:ln w="28575">
              <a:no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pPr algn="r"/>
              <a:r>
                <a:rPr lang="de-DE" sz="1400" dirty="0">
                  <a:latin typeface="Franklin Gothic Book" panose="020B0503020102020204" pitchFamily="34" charset="0"/>
                  <a:ea typeface="Linux Libertine" panose="02000503000000000000" pitchFamily="2" charset="0"/>
                  <a:cs typeface="Linux Libertine" panose="02000503000000000000" pitchFamily="2" charset="0"/>
                </a:rPr>
                <a:t>time</a:t>
              </a:r>
              <a:endParaRPr lang="en-US" sz="1400" dirty="0">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73" name="Straight Arrow Connector 14"/>
            <p:cNvCxnSpPr/>
            <p:nvPr/>
          </p:nvCxnSpPr>
          <p:spPr>
            <a:xfrm flipV="1">
              <a:off x="1773609" y="1486239"/>
              <a:ext cx="4163674" cy="142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4" name="Straight Connector 29"/>
          <p:cNvCxnSpPr/>
          <p:nvPr/>
        </p:nvCxnSpPr>
        <p:spPr>
          <a:xfrm>
            <a:off x="7237945" y="2239111"/>
            <a:ext cx="13509" cy="2285035"/>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75" name="Rectangle 67"/>
          <p:cNvSpPr/>
          <p:nvPr/>
        </p:nvSpPr>
        <p:spPr>
          <a:xfrm rot="10800000" flipH="1">
            <a:off x="8753175" y="2195165"/>
            <a:ext cx="938546" cy="708942"/>
          </a:xfrm>
          <a:custGeom>
            <a:avLst/>
            <a:gdLst>
              <a:gd name="connsiteX0" fmla="*/ 0 w 607391"/>
              <a:gd name="connsiteY0" fmla="*/ 0 h 581071"/>
              <a:gd name="connsiteX1" fmla="*/ 607391 w 607391"/>
              <a:gd name="connsiteY1" fmla="*/ 0 h 581071"/>
              <a:gd name="connsiteX2" fmla="*/ 607391 w 607391"/>
              <a:gd name="connsiteY2" fmla="*/ 581071 h 581071"/>
              <a:gd name="connsiteX3" fmla="*/ 0 w 607391"/>
              <a:gd name="connsiteY3" fmla="*/ 581071 h 581071"/>
              <a:gd name="connsiteX4" fmla="*/ 0 w 607391"/>
              <a:gd name="connsiteY4" fmla="*/ 0 h 581071"/>
              <a:gd name="connsiteX0" fmla="*/ 0 w 607391"/>
              <a:gd name="connsiteY0" fmla="*/ 0 h 581071"/>
              <a:gd name="connsiteX1" fmla="*/ 607391 w 607391"/>
              <a:gd name="connsiteY1" fmla="*/ 0 h 581071"/>
              <a:gd name="connsiteX2" fmla="*/ 602629 w 607391"/>
              <a:gd name="connsiteY2" fmla="*/ 421528 h 581071"/>
              <a:gd name="connsiteX3" fmla="*/ 0 w 607391"/>
              <a:gd name="connsiteY3" fmla="*/ 581071 h 581071"/>
              <a:gd name="connsiteX4" fmla="*/ 0 w 607391"/>
              <a:gd name="connsiteY4" fmla="*/ 0 h 581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1" h="581071">
                <a:moveTo>
                  <a:pt x="0" y="0"/>
                </a:moveTo>
                <a:lnTo>
                  <a:pt x="607391" y="0"/>
                </a:lnTo>
                <a:cubicBezTo>
                  <a:pt x="605804" y="140509"/>
                  <a:pt x="604216" y="281019"/>
                  <a:pt x="602629" y="421528"/>
                </a:cubicBezTo>
                <a:lnTo>
                  <a:pt x="0" y="581071"/>
                </a:lnTo>
                <a:lnTo>
                  <a:pt x="0" y="0"/>
                </a:lnTo>
                <a:close/>
              </a:path>
            </a:pathLst>
          </a:custGeom>
          <a:solidFill>
            <a:srgbClr val="54CA8A"/>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76" name="Straight Connector 32"/>
          <p:cNvCxnSpPr/>
          <p:nvPr/>
        </p:nvCxnSpPr>
        <p:spPr>
          <a:xfrm>
            <a:off x="7156792" y="2506670"/>
            <a:ext cx="2528476" cy="9517"/>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77" name="Straight Arrow Connector 10"/>
          <p:cNvCxnSpPr/>
          <p:nvPr/>
        </p:nvCxnSpPr>
        <p:spPr>
          <a:xfrm flipH="1" flipV="1">
            <a:off x="9686357" y="327900"/>
            <a:ext cx="12552" cy="31109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50"/>
          <p:cNvCxnSpPr/>
          <p:nvPr/>
        </p:nvCxnSpPr>
        <p:spPr>
          <a:xfrm flipH="1">
            <a:off x="2749950" y="3153511"/>
            <a:ext cx="4062" cy="1407319"/>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Connector 46"/>
          <p:cNvCxnSpPr/>
          <p:nvPr/>
        </p:nvCxnSpPr>
        <p:spPr>
          <a:xfrm flipH="1">
            <a:off x="3789552" y="427301"/>
            <a:ext cx="933" cy="4103605"/>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80" name="Straight Connector 33"/>
          <p:cNvCxnSpPr/>
          <p:nvPr/>
        </p:nvCxnSpPr>
        <p:spPr>
          <a:xfrm>
            <a:off x="4232300" y="427301"/>
            <a:ext cx="6872" cy="4100161"/>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grpSp>
        <p:nvGrpSpPr>
          <p:cNvPr id="81" name="Group 327"/>
          <p:cNvGrpSpPr/>
          <p:nvPr/>
        </p:nvGrpSpPr>
        <p:grpSpPr>
          <a:xfrm>
            <a:off x="8772230" y="4754062"/>
            <a:ext cx="1196937" cy="686421"/>
            <a:chOff x="9013299" y="4579495"/>
            <a:chExt cx="1196937" cy="686421"/>
          </a:xfrm>
        </p:grpSpPr>
        <p:sp>
          <p:nvSpPr>
            <p:cNvPr id="82" name="Rectangle 180"/>
            <p:cNvSpPr/>
            <p:nvPr/>
          </p:nvSpPr>
          <p:spPr>
            <a:xfrm>
              <a:off x="9036301" y="4750693"/>
              <a:ext cx="905326" cy="432900"/>
            </a:xfrm>
            <a:custGeom>
              <a:avLst/>
              <a:gdLst>
                <a:gd name="connsiteX0" fmla="*/ 0 w 2142537"/>
                <a:gd name="connsiteY0" fmla="*/ 0 h 929566"/>
                <a:gd name="connsiteX1" fmla="*/ 2142537 w 2142537"/>
                <a:gd name="connsiteY1" fmla="*/ 0 h 929566"/>
                <a:gd name="connsiteX2" fmla="*/ 2142537 w 2142537"/>
                <a:gd name="connsiteY2" fmla="*/ 929566 h 929566"/>
                <a:gd name="connsiteX3" fmla="*/ 0 w 2142537"/>
                <a:gd name="connsiteY3" fmla="*/ 929566 h 929566"/>
                <a:gd name="connsiteX4" fmla="*/ 0 w 2142537"/>
                <a:gd name="connsiteY4" fmla="*/ 0 h 929566"/>
                <a:gd name="connsiteX0" fmla="*/ 0 w 2150157"/>
                <a:gd name="connsiteY0" fmla="*/ 0 h 929566"/>
                <a:gd name="connsiteX1" fmla="*/ 2142537 w 2150157"/>
                <a:gd name="connsiteY1" fmla="*/ 0 h 929566"/>
                <a:gd name="connsiteX2" fmla="*/ 2150157 w 2150157"/>
                <a:gd name="connsiteY2" fmla="*/ 274246 h 929566"/>
                <a:gd name="connsiteX3" fmla="*/ 0 w 2150157"/>
                <a:gd name="connsiteY3" fmla="*/ 929566 h 929566"/>
                <a:gd name="connsiteX4" fmla="*/ 0 w 2150157"/>
                <a:gd name="connsiteY4" fmla="*/ 0 h 929566"/>
                <a:gd name="connsiteX0" fmla="*/ 0 w 2150157"/>
                <a:gd name="connsiteY0" fmla="*/ 929566 h 929566"/>
                <a:gd name="connsiteX1" fmla="*/ 2142537 w 2150157"/>
                <a:gd name="connsiteY1" fmla="*/ 0 h 929566"/>
                <a:gd name="connsiteX2" fmla="*/ 2150157 w 2150157"/>
                <a:gd name="connsiteY2" fmla="*/ 274246 h 929566"/>
                <a:gd name="connsiteX3" fmla="*/ 0 w 2150157"/>
                <a:gd name="connsiteY3" fmla="*/ 929566 h 929566"/>
                <a:gd name="connsiteX0" fmla="*/ 0 w 2207307"/>
                <a:gd name="connsiteY0" fmla="*/ 929566 h 929566"/>
                <a:gd name="connsiteX1" fmla="*/ 2142537 w 2207307"/>
                <a:gd name="connsiteY1" fmla="*/ 0 h 929566"/>
                <a:gd name="connsiteX2" fmla="*/ 2207307 w 2207307"/>
                <a:gd name="connsiteY2" fmla="*/ 407596 h 929566"/>
                <a:gd name="connsiteX3" fmla="*/ 0 w 2207307"/>
                <a:gd name="connsiteY3" fmla="*/ 929566 h 929566"/>
                <a:gd name="connsiteX0" fmla="*/ 0 w 2207307"/>
                <a:gd name="connsiteY0" fmla="*/ 948616 h 948616"/>
                <a:gd name="connsiteX1" fmla="*/ 2204449 w 2207307"/>
                <a:gd name="connsiteY1" fmla="*/ 0 h 948616"/>
                <a:gd name="connsiteX2" fmla="*/ 2207307 w 2207307"/>
                <a:gd name="connsiteY2" fmla="*/ 426646 h 948616"/>
                <a:gd name="connsiteX3" fmla="*/ 0 w 2207307"/>
                <a:gd name="connsiteY3" fmla="*/ 948616 h 948616"/>
                <a:gd name="connsiteX0" fmla="*/ 0 w 2204523"/>
                <a:gd name="connsiteY0" fmla="*/ 948616 h 948616"/>
                <a:gd name="connsiteX1" fmla="*/ 2204449 w 2204523"/>
                <a:gd name="connsiteY1" fmla="*/ 0 h 948616"/>
                <a:gd name="connsiteX2" fmla="*/ 2197782 w 2204523"/>
                <a:gd name="connsiteY2" fmla="*/ 421884 h 948616"/>
                <a:gd name="connsiteX3" fmla="*/ 0 w 2204523"/>
                <a:gd name="connsiteY3" fmla="*/ 948616 h 948616"/>
                <a:gd name="connsiteX0" fmla="*/ 0 w 2197782"/>
                <a:gd name="connsiteY0" fmla="*/ 943854 h 943854"/>
                <a:gd name="connsiteX1" fmla="*/ 2190162 w 2197782"/>
                <a:gd name="connsiteY1" fmla="*/ 0 h 943854"/>
                <a:gd name="connsiteX2" fmla="*/ 2197782 w 2197782"/>
                <a:gd name="connsiteY2" fmla="*/ 417122 h 943854"/>
                <a:gd name="connsiteX3" fmla="*/ 0 w 2197782"/>
                <a:gd name="connsiteY3" fmla="*/ 943854 h 943854"/>
                <a:gd name="connsiteX0" fmla="*/ 0 w 2204523"/>
                <a:gd name="connsiteY0" fmla="*/ 939091 h 939091"/>
                <a:gd name="connsiteX1" fmla="*/ 2204449 w 2204523"/>
                <a:gd name="connsiteY1" fmla="*/ 0 h 939091"/>
                <a:gd name="connsiteX2" fmla="*/ 2197782 w 2204523"/>
                <a:gd name="connsiteY2" fmla="*/ 412359 h 939091"/>
                <a:gd name="connsiteX3" fmla="*/ 0 w 2204523"/>
                <a:gd name="connsiteY3" fmla="*/ 939091 h 939091"/>
                <a:gd name="connsiteX0" fmla="*/ 0 w 2205066"/>
                <a:gd name="connsiteY0" fmla="*/ 939091 h 939091"/>
                <a:gd name="connsiteX1" fmla="*/ 2204449 w 2205066"/>
                <a:gd name="connsiteY1" fmla="*/ 0 h 939091"/>
                <a:gd name="connsiteX2" fmla="*/ 2205066 w 2205066"/>
                <a:gd name="connsiteY2" fmla="*/ 402474 h 939091"/>
                <a:gd name="connsiteX3" fmla="*/ 0 w 2205066"/>
                <a:gd name="connsiteY3" fmla="*/ 939091 h 939091"/>
                <a:gd name="connsiteX0" fmla="*/ 0 w 2204523"/>
                <a:gd name="connsiteY0" fmla="*/ 939091 h 939091"/>
                <a:gd name="connsiteX1" fmla="*/ 2204449 w 2204523"/>
                <a:gd name="connsiteY1" fmla="*/ 0 h 939091"/>
                <a:gd name="connsiteX2" fmla="*/ 2197782 w 2204523"/>
                <a:gd name="connsiteY2" fmla="*/ 424715 h 939091"/>
                <a:gd name="connsiteX3" fmla="*/ 0 w 2204523"/>
                <a:gd name="connsiteY3" fmla="*/ 939091 h 939091"/>
                <a:gd name="connsiteX0" fmla="*/ 0 w 2204523"/>
                <a:gd name="connsiteY0" fmla="*/ 939091 h 939091"/>
                <a:gd name="connsiteX1" fmla="*/ 2204449 w 2204523"/>
                <a:gd name="connsiteY1" fmla="*/ 0 h 939091"/>
                <a:gd name="connsiteX2" fmla="*/ 2197782 w 2204523"/>
                <a:gd name="connsiteY2" fmla="*/ 409888 h 939091"/>
                <a:gd name="connsiteX3" fmla="*/ 0 w 2204523"/>
                <a:gd name="connsiteY3" fmla="*/ 939091 h 939091"/>
                <a:gd name="connsiteX0" fmla="*/ 0 w 2197240"/>
                <a:gd name="connsiteY0" fmla="*/ 934148 h 934148"/>
                <a:gd name="connsiteX1" fmla="*/ 2197166 w 2197240"/>
                <a:gd name="connsiteY1" fmla="*/ 0 h 934148"/>
                <a:gd name="connsiteX2" fmla="*/ 2190499 w 2197240"/>
                <a:gd name="connsiteY2" fmla="*/ 409888 h 934148"/>
                <a:gd name="connsiteX3" fmla="*/ 0 w 2197240"/>
                <a:gd name="connsiteY3" fmla="*/ 934148 h 934148"/>
                <a:gd name="connsiteX0" fmla="*/ 0 w 2223947"/>
                <a:gd name="connsiteY0" fmla="*/ 946504 h 946504"/>
                <a:gd name="connsiteX1" fmla="*/ 2223873 w 2223947"/>
                <a:gd name="connsiteY1" fmla="*/ 0 h 946504"/>
                <a:gd name="connsiteX2" fmla="*/ 2217206 w 2223947"/>
                <a:gd name="connsiteY2" fmla="*/ 409888 h 946504"/>
                <a:gd name="connsiteX3" fmla="*/ 0 w 2223947"/>
                <a:gd name="connsiteY3" fmla="*/ 946504 h 946504"/>
                <a:gd name="connsiteX0" fmla="*/ 0 w 2223947"/>
                <a:gd name="connsiteY0" fmla="*/ 946504 h 946504"/>
                <a:gd name="connsiteX1" fmla="*/ 2223873 w 2223947"/>
                <a:gd name="connsiteY1" fmla="*/ 0 h 946504"/>
                <a:gd name="connsiteX2" fmla="*/ 2217206 w 2223947"/>
                <a:gd name="connsiteY2" fmla="*/ 505444 h 946504"/>
                <a:gd name="connsiteX3" fmla="*/ 0 w 2223947"/>
                <a:gd name="connsiteY3" fmla="*/ 946504 h 946504"/>
                <a:gd name="connsiteX0" fmla="*/ 0 w 2155963"/>
                <a:gd name="connsiteY0" fmla="*/ 936619 h 936619"/>
                <a:gd name="connsiteX1" fmla="*/ 2155889 w 2155963"/>
                <a:gd name="connsiteY1" fmla="*/ 0 h 936619"/>
                <a:gd name="connsiteX2" fmla="*/ 2149222 w 2155963"/>
                <a:gd name="connsiteY2" fmla="*/ 505444 h 936619"/>
                <a:gd name="connsiteX3" fmla="*/ 0 w 2155963"/>
                <a:gd name="connsiteY3" fmla="*/ 936619 h 936619"/>
                <a:gd name="connsiteX0" fmla="*/ 0 w 2198048"/>
                <a:gd name="connsiteY0" fmla="*/ 939914 h 939914"/>
                <a:gd name="connsiteX1" fmla="*/ 2197974 w 2198048"/>
                <a:gd name="connsiteY1" fmla="*/ 0 h 939914"/>
                <a:gd name="connsiteX2" fmla="*/ 2191307 w 2198048"/>
                <a:gd name="connsiteY2" fmla="*/ 505444 h 939914"/>
                <a:gd name="connsiteX3" fmla="*/ 0 w 2198048"/>
                <a:gd name="connsiteY3" fmla="*/ 939914 h 939914"/>
                <a:gd name="connsiteX0" fmla="*/ 0 w 2198048"/>
                <a:gd name="connsiteY0" fmla="*/ 949799 h 949799"/>
                <a:gd name="connsiteX1" fmla="*/ 2197974 w 2198048"/>
                <a:gd name="connsiteY1" fmla="*/ 0 h 949799"/>
                <a:gd name="connsiteX2" fmla="*/ 2191307 w 2198048"/>
                <a:gd name="connsiteY2" fmla="*/ 505444 h 949799"/>
                <a:gd name="connsiteX3" fmla="*/ 0 w 2198048"/>
                <a:gd name="connsiteY3" fmla="*/ 949799 h 949799"/>
                <a:gd name="connsiteX0" fmla="*/ 0 w 2191307"/>
                <a:gd name="connsiteY0" fmla="*/ 939914 h 939914"/>
                <a:gd name="connsiteX1" fmla="*/ 2188263 w 2191307"/>
                <a:gd name="connsiteY1" fmla="*/ 0 h 939914"/>
                <a:gd name="connsiteX2" fmla="*/ 2191307 w 2191307"/>
                <a:gd name="connsiteY2" fmla="*/ 495559 h 939914"/>
                <a:gd name="connsiteX3" fmla="*/ 0 w 2191307"/>
                <a:gd name="connsiteY3" fmla="*/ 939914 h 939914"/>
                <a:gd name="connsiteX0" fmla="*/ 0 w 2193276"/>
                <a:gd name="connsiteY0" fmla="*/ 947328 h 947328"/>
                <a:gd name="connsiteX1" fmla="*/ 2193119 w 2193276"/>
                <a:gd name="connsiteY1" fmla="*/ 0 h 947328"/>
                <a:gd name="connsiteX2" fmla="*/ 2191307 w 2193276"/>
                <a:gd name="connsiteY2" fmla="*/ 502973 h 947328"/>
                <a:gd name="connsiteX3" fmla="*/ 0 w 2193276"/>
                <a:gd name="connsiteY3" fmla="*/ 947328 h 947328"/>
                <a:gd name="connsiteX0" fmla="*/ 0 w 2193167"/>
                <a:gd name="connsiteY0" fmla="*/ 947328 h 947328"/>
                <a:gd name="connsiteX1" fmla="*/ 2193119 w 2193167"/>
                <a:gd name="connsiteY1" fmla="*/ 0 h 947328"/>
                <a:gd name="connsiteX2" fmla="*/ 2181595 w 2193167"/>
                <a:gd name="connsiteY2" fmla="*/ 502973 h 947328"/>
                <a:gd name="connsiteX3" fmla="*/ 0 w 2193167"/>
                <a:gd name="connsiteY3" fmla="*/ 947328 h 947328"/>
                <a:gd name="connsiteX0" fmla="*/ 0 w 2181595"/>
                <a:gd name="connsiteY0" fmla="*/ 949799 h 949799"/>
                <a:gd name="connsiteX1" fmla="*/ 2178552 w 2181595"/>
                <a:gd name="connsiteY1" fmla="*/ 0 h 949799"/>
                <a:gd name="connsiteX2" fmla="*/ 2181595 w 2181595"/>
                <a:gd name="connsiteY2" fmla="*/ 505444 h 949799"/>
                <a:gd name="connsiteX3" fmla="*/ 0 w 2181595"/>
                <a:gd name="connsiteY3" fmla="*/ 949799 h 949799"/>
                <a:gd name="connsiteX0" fmla="*/ 0 w 2203447"/>
                <a:gd name="connsiteY0" fmla="*/ 949799 h 949799"/>
                <a:gd name="connsiteX1" fmla="*/ 2178552 w 2203447"/>
                <a:gd name="connsiteY1" fmla="*/ 0 h 949799"/>
                <a:gd name="connsiteX2" fmla="*/ 2203447 w 2203447"/>
                <a:gd name="connsiteY2" fmla="*/ 507916 h 949799"/>
                <a:gd name="connsiteX3" fmla="*/ 0 w 2203447"/>
                <a:gd name="connsiteY3" fmla="*/ 949799 h 949799"/>
                <a:gd name="connsiteX0" fmla="*/ 0 w 2207788"/>
                <a:gd name="connsiteY0" fmla="*/ 952270 h 952270"/>
                <a:gd name="connsiteX1" fmla="*/ 2207688 w 2207788"/>
                <a:gd name="connsiteY1" fmla="*/ 0 h 952270"/>
                <a:gd name="connsiteX2" fmla="*/ 2203447 w 2207788"/>
                <a:gd name="connsiteY2" fmla="*/ 510387 h 952270"/>
                <a:gd name="connsiteX3" fmla="*/ 0 w 2207788"/>
                <a:gd name="connsiteY3" fmla="*/ 952270 h 952270"/>
                <a:gd name="connsiteX0" fmla="*/ 0 w 2210732"/>
                <a:gd name="connsiteY0" fmla="*/ 952270 h 952270"/>
                <a:gd name="connsiteX1" fmla="*/ 2207688 w 2210732"/>
                <a:gd name="connsiteY1" fmla="*/ 0 h 952270"/>
                <a:gd name="connsiteX2" fmla="*/ 2210732 w 2210732"/>
                <a:gd name="connsiteY2" fmla="*/ 510387 h 952270"/>
                <a:gd name="connsiteX3" fmla="*/ 0 w 2210732"/>
                <a:gd name="connsiteY3" fmla="*/ 952270 h 952270"/>
                <a:gd name="connsiteX0" fmla="*/ 0 w 2239627"/>
                <a:gd name="connsiteY0" fmla="*/ 952270 h 952270"/>
                <a:gd name="connsiteX1" fmla="*/ 2207688 w 2239627"/>
                <a:gd name="connsiteY1" fmla="*/ 0 h 952270"/>
                <a:gd name="connsiteX2" fmla="*/ 2239627 w 2239627"/>
                <a:gd name="connsiteY2" fmla="*/ 493455 h 952270"/>
                <a:gd name="connsiteX3" fmla="*/ 0 w 2239627"/>
                <a:gd name="connsiteY3" fmla="*/ 952270 h 952270"/>
                <a:gd name="connsiteX0" fmla="*/ 0 w 2239627"/>
                <a:gd name="connsiteY0" fmla="*/ 952270 h 952270"/>
                <a:gd name="connsiteX1" fmla="*/ 2207688 w 2239627"/>
                <a:gd name="connsiteY1" fmla="*/ 0 h 952270"/>
                <a:gd name="connsiteX2" fmla="*/ 2239627 w 2239627"/>
                <a:gd name="connsiteY2" fmla="*/ 503614 h 952270"/>
                <a:gd name="connsiteX3" fmla="*/ 0 w 2239627"/>
                <a:gd name="connsiteY3" fmla="*/ 952270 h 952270"/>
                <a:gd name="connsiteX0" fmla="*/ 0 w 2243907"/>
                <a:gd name="connsiteY0" fmla="*/ 959043 h 959043"/>
                <a:gd name="connsiteX1" fmla="*/ 2243806 w 2243907"/>
                <a:gd name="connsiteY1" fmla="*/ 0 h 959043"/>
                <a:gd name="connsiteX2" fmla="*/ 2239627 w 2243907"/>
                <a:gd name="connsiteY2" fmla="*/ 510387 h 959043"/>
                <a:gd name="connsiteX3" fmla="*/ 0 w 2243907"/>
                <a:gd name="connsiteY3" fmla="*/ 959043 h 959043"/>
                <a:gd name="connsiteX0" fmla="*/ 0 w 2243806"/>
                <a:gd name="connsiteY0" fmla="*/ 959043 h 959043"/>
                <a:gd name="connsiteX1" fmla="*/ 2243806 w 2243806"/>
                <a:gd name="connsiteY1" fmla="*/ 0 h 959043"/>
                <a:gd name="connsiteX2" fmla="*/ 2239627 w 2243806"/>
                <a:gd name="connsiteY2" fmla="*/ 510387 h 959043"/>
                <a:gd name="connsiteX3" fmla="*/ 0 w 2243806"/>
                <a:gd name="connsiteY3" fmla="*/ 959043 h 959043"/>
                <a:gd name="connsiteX0" fmla="*/ 0 w 2242000"/>
                <a:gd name="connsiteY0" fmla="*/ 965816 h 965816"/>
                <a:gd name="connsiteX1" fmla="*/ 2242000 w 2242000"/>
                <a:gd name="connsiteY1" fmla="*/ 0 h 965816"/>
                <a:gd name="connsiteX2" fmla="*/ 2239627 w 2242000"/>
                <a:gd name="connsiteY2" fmla="*/ 517160 h 965816"/>
                <a:gd name="connsiteX3" fmla="*/ 0 w 2242000"/>
                <a:gd name="connsiteY3" fmla="*/ 965816 h 965816"/>
                <a:gd name="connsiteX0" fmla="*/ 0 w 2242000"/>
                <a:gd name="connsiteY0" fmla="*/ 965816 h 965816"/>
                <a:gd name="connsiteX1" fmla="*/ 2242000 w 2242000"/>
                <a:gd name="connsiteY1" fmla="*/ 0 h 965816"/>
                <a:gd name="connsiteX2" fmla="*/ 2237821 w 2242000"/>
                <a:gd name="connsiteY2" fmla="*/ 559866 h 965816"/>
                <a:gd name="connsiteX3" fmla="*/ 0 w 2242000"/>
                <a:gd name="connsiteY3" fmla="*/ 965816 h 965816"/>
                <a:gd name="connsiteX0" fmla="*/ 0 w 2126421"/>
                <a:gd name="connsiteY0" fmla="*/ 962766 h 962766"/>
                <a:gd name="connsiteX1" fmla="*/ 2126421 w 2126421"/>
                <a:gd name="connsiteY1" fmla="*/ 0 h 962766"/>
                <a:gd name="connsiteX2" fmla="*/ 2122242 w 2126421"/>
                <a:gd name="connsiteY2" fmla="*/ 559866 h 962766"/>
                <a:gd name="connsiteX3" fmla="*/ 0 w 2126421"/>
                <a:gd name="connsiteY3" fmla="*/ 962766 h 962766"/>
                <a:gd name="connsiteX0" fmla="*/ 0 w 2132410"/>
                <a:gd name="connsiteY0" fmla="*/ 962766 h 962766"/>
                <a:gd name="connsiteX1" fmla="*/ 2126421 w 2132410"/>
                <a:gd name="connsiteY1" fmla="*/ 0 h 962766"/>
                <a:gd name="connsiteX2" fmla="*/ 2132410 w 2132410"/>
                <a:gd name="connsiteY2" fmla="*/ 559866 h 962766"/>
                <a:gd name="connsiteX3" fmla="*/ 0 w 2132410"/>
                <a:gd name="connsiteY3" fmla="*/ 962766 h 962766"/>
                <a:gd name="connsiteX0" fmla="*/ 0 w 2132410"/>
                <a:gd name="connsiteY0" fmla="*/ 962766 h 962766"/>
                <a:gd name="connsiteX1" fmla="*/ 2131505 w 2132410"/>
                <a:gd name="connsiteY1" fmla="*/ 0 h 962766"/>
                <a:gd name="connsiteX2" fmla="*/ 2132410 w 2132410"/>
                <a:gd name="connsiteY2" fmla="*/ 559866 h 962766"/>
                <a:gd name="connsiteX3" fmla="*/ 0 w 2132410"/>
                <a:gd name="connsiteY3" fmla="*/ 962766 h 962766"/>
              </a:gdLst>
              <a:ahLst/>
              <a:cxnLst>
                <a:cxn ang="0">
                  <a:pos x="connsiteX0" y="connsiteY0"/>
                </a:cxn>
                <a:cxn ang="0">
                  <a:pos x="connsiteX1" y="connsiteY1"/>
                </a:cxn>
                <a:cxn ang="0">
                  <a:pos x="connsiteX2" y="connsiteY2"/>
                </a:cxn>
                <a:cxn ang="0">
                  <a:pos x="connsiteX3" y="connsiteY3"/>
                </a:cxn>
              </a:cxnLst>
              <a:rect l="l" t="t" r="r" b="b"/>
              <a:pathLst>
                <a:path w="2132410" h="962766">
                  <a:moveTo>
                    <a:pt x="0" y="962766"/>
                  </a:moveTo>
                  <a:lnTo>
                    <a:pt x="2131505" y="0"/>
                  </a:lnTo>
                  <a:cubicBezTo>
                    <a:pt x="2133501" y="186622"/>
                    <a:pt x="2130414" y="373244"/>
                    <a:pt x="2132410" y="559866"/>
                  </a:cubicBezTo>
                  <a:lnTo>
                    <a:pt x="0" y="962766"/>
                  </a:lnTo>
                  <a:close/>
                </a:path>
              </a:pathLst>
            </a:custGeom>
            <a:solidFill>
              <a:srgbClr val="00B050">
                <a:alpha val="67000"/>
              </a:srgbClr>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83" name="Rectangle 59"/>
            <p:cNvSpPr/>
            <p:nvPr/>
          </p:nvSpPr>
          <p:spPr>
            <a:xfrm rot="16200000">
              <a:off x="9749212" y="4796835"/>
              <a:ext cx="614271" cy="307777"/>
            </a:xfrm>
            <a:prstGeom prst="rect">
              <a:avLst/>
            </a:prstGeom>
          </p:spPr>
          <p:txBody>
            <a:bodyPr wrap="none">
              <a:spAutoFit/>
            </a:bodyPr>
            <a:lstStyle/>
            <a:p>
              <a:r>
                <a:rPr lang="de-DE" sz="1100" b="1" dirty="0">
                  <a:latin typeface="Franklin Gothic Book" panose="020B0503020102020204" pitchFamily="34" charset="0"/>
                  <a:ea typeface="Linux Libertine" panose="02000503000000000000" pitchFamily="2" charset="0"/>
                  <a:cs typeface="Linux Libertine" panose="02000503000000000000" pitchFamily="2" charset="0"/>
                </a:rPr>
                <a:t># </a:t>
              </a:r>
              <a:r>
                <a:rPr lang="de-DE" sz="1400" b="1" dirty="0">
                  <a:latin typeface="Franklin Gothic Book" panose="020B0503020102020204" pitchFamily="34" charset="0"/>
                  <a:ea typeface="Linux Libertine" panose="02000503000000000000" pitchFamily="2" charset="0"/>
                  <a:cs typeface="Linux Libertine" panose="02000503000000000000" pitchFamily="2" charset="0"/>
                </a:rPr>
                <a:t>LOC</a:t>
              </a:r>
              <a:endParaRPr lang="en-US" sz="1400" b="1" dirty="0">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84" name="Straight Connector 68"/>
            <p:cNvCxnSpPr/>
            <p:nvPr/>
          </p:nvCxnSpPr>
          <p:spPr>
            <a:xfrm>
              <a:off x="9013299" y="5265916"/>
              <a:ext cx="905609" cy="0"/>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85" name="Rectangle 57"/>
            <p:cNvSpPr/>
            <p:nvPr/>
          </p:nvSpPr>
          <p:spPr>
            <a:xfrm>
              <a:off x="9024074" y="4980781"/>
              <a:ext cx="933468" cy="280702"/>
            </a:xfrm>
            <a:custGeom>
              <a:avLst/>
              <a:gdLst>
                <a:gd name="connsiteX0" fmla="*/ 0 w 599338"/>
                <a:gd name="connsiteY0" fmla="*/ 0 h 402481"/>
                <a:gd name="connsiteX1" fmla="*/ 599338 w 599338"/>
                <a:gd name="connsiteY1" fmla="*/ 0 h 402481"/>
                <a:gd name="connsiteX2" fmla="*/ 599338 w 599338"/>
                <a:gd name="connsiteY2" fmla="*/ 402481 h 402481"/>
                <a:gd name="connsiteX3" fmla="*/ 0 w 599338"/>
                <a:gd name="connsiteY3" fmla="*/ 402481 h 402481"/>
                <a:gd name="connsiteX4" fmla="*/ 0 w 599338"/>
                <a:gd name="connsiteY4" fmla="*/ 0 h 402481"/>
                <a:gd name="connsiteX0" fmla="*/ 0 w 606482"/>
                <a:gd name="connsiteY0" fmla="*/ 152400 h 554881"/>
                <a:gd name="connsiteX1" fmla="*/ 606482 w 606482"/>
                <a:gd name="connsiteY1" fmla="*/ 0 h 554881"/>
                <a:gd name="connsiteX2" fmla="*/ 599338 w 606482"/>
                <a:gd name="connsiteY2" fmla="*/ 554881 h 554881"/>
                <a:gd name="connsiteX3" fmla="*/ 0 w 606482"/>
                <a:gd name="connsiteY3" fmla="*/ 554881 h 554881"/>
                <a:gd name="connsiteX4" fmla="*/ 0 w 606482"/>
                <a:gd name="connsiteY4" fmla="*/ 152400 h 554881"/>
                <a:gd name="connsiteX0" fmla="*/ 0 w 609356"/>
                <a:gd name="connsiteY0" fmla="*/ 152400 h 554881"/>
                <a:gd name="connsiteX1" fmla="*/ 606482 w 609356"/>
                <a:gd name="connsiteY1" fmla="*/ 0 h 554881"/>
                <a:gd name="connsiteX2" fmla="*/ 608863 w 609356"/>
                <a:gd name="connsiteY2" fmla="*/ 550118 h 554881"/>
                <a:gd name="connsiteX3" fmla="*/ 0 w 609356"/>
                <a:gd name="connsiteY3" fmla="*/ 554881 h 554881"/>
                <a:gd name="connsiteX4" fmla="*/ 0 w 609356"/>
                <a:gd name="connsiteY4" fmla="*/ 152400 h 554881"/>
                <a:gd name="connsiteX0" fmla="*/ 0 w 609356"/>
                <a:gd name="connsiteY0" fmla="*/ 152400 h 554881"/>
                <a:gd name="connsiteX1" fmla="*/ 606482 w 609356"/>
                <a:gd name="connsiteY1" fmla="*/ 0 h 554881"/>
                <a:gd name="connsiteX2" fmla="*/ 608863 w 609356"/>
                <a:gd name="connsiteY2" fmla="*/ 550118 h 554881"/>
                <a:gd name="connsiteX3" fmla="*/ 0 w 609356"/>
                <a:gd name="connsiteY3" fmla="*/ 554881 h 554881"/>
                <a:gd name="connsiteX4" fmla="*/ 0 w 609356"/>
                <a:gd name="connsiteY4" fmla="*/ 152400 h 554881"/>
                <a:gd name="connsiteX0" fmla="*/ 0 w 617228"/>
                <a:gd name="connsiteY0" fmla="*/ 406586 h 554881"/>
                <a:gd name="connsiteX1" fmla="*/ 614354 w 617228"/>
                <a:gd name="connsiteY1" fmla="*/ 0 h 554881"/>
                <a:gd name="connsiteX2" fmla="*/ 616735 w 617228"/>
                <a:gd name="connsiteY2" fmla="*/ 550118 h 554881"/>
                <a:gd name="connsiteX3" fmla="*/ 7872 w 617228"/>
                <a:gd name="connsiteY3" fmla="*/ 554881 h 554881"/>
                <a:gd name="connsiteX4" fmla="*/ 0 w 617228"/>
                <a:gd name="connsiteY4" fmla="*/ 406586 h 554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28" h="554881">
                  <a:moveTo>
                    <a:pt x="0" y="406586"/>
                  </a:moveTo>
                  <a:lnTo>
                    <a:pt x="614354" y="0"/>
                  </a:lnTo>
                  <a:cubicBezTo>
                    <a:pt x="611973" y="184960"/>
                    <a:pt x="619116" y="365158"/>
                    <a:pt x="616735" y="550118"/>
                  </a:cubicBezTo>
                  <a:lnTo>
                    <a:pt x="7872" y="554881"/>
                  </a:lnTo>
                  <a:lnTo>
                    <a:pt x="0" y="406586"/>
                  </a:lnTo>
                  <a:close/>
                </a:path>
              </a:pathLst>
            </a:custGeom>
            <a:solidFill>
              <a:srgbClr val="54CAF5"/>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86" name="Rectangle 64"/>
            <p:cNvSpPr/>
            <p:nvPr/>
          </p:nvSpPr>
          <p:spPr>
            <a:xfrm>
              <a:off x="9020728" y="5187097"/>
              <a:ext cx="922419" cy="75181"/>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87" name="Straight Arrow Connector 58"/>
            <p:cNvCxnSpPr/>
            <p:nvPr/>
          </p:nvCxnSpPr>
          <p:spPr>
            <a:xfrm flipH="1" flipV="1">
              <a:off x="9944366" y="4579495"/>
              <a:ext cx="3127" cy="6864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8" name="Straight Connector 31"/>
          <p:cNvCxnSpPr/>
          <p:nvPr/>
        </p:nvCxnSpPr>
        <p:spPr>
          <a:xfrm>
            <a:off x="8744907" y="427301"/>
            <a:ext cx="43842" cy="5867944"/>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2" name="Slide Number Placeholder 1"/>
          <p:cNvSpPr>
            <a:spLocks noGrp="1"/>
          </p:cNvSpPr>
          <p:nvPr>
            <p:ph type="sldNum" sz="quarter" idx="12"/>
          </p:nvPr>
        </p:nvSpPr>
        <p:spPr/>
        <p:txBody>
          <a:bodyPr>
            <a:normAutofit/>
          </a:bodyPr>
          <a:lstStyle/>
          <a:p>
            <a:fld id="{D91705B9-9213-4B4F-BCFF-C5D951B245FF}" type="slidenum">
              <a:rPr lang="en-US" smtClean="0"/>
              <a:pPr/>
              <a:t>18</a:t>
            </a:fld>
            <a:endParaRPr lang="en-US" dirty="0"/>
          </a:p>
        </p:txBody>
      </p:sp>
    </p:spTree>
    <p:extLst>
      <p:ext uri="{BB962C8B-B14F-4D97-AF65-F5344CB8AC3E}">
        <p14:creationId xmlns:p14="http://schemas.microsoft.com/office/powerpoint/2010/main" val="3432550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ontent Placeholder 2"/>
          <p:cNvSpPr>
            <a:spLocks noGrp="1"/>
          </p:cNvSpPr>
          <p:nvPr>
            <p:ph idx="1"/>
          </p:nvPr>
        </p:nvSpPr>
        <p:spPr>
          <a:xfrm>
            <a:off x="838200" y="1825625"/>
            <a:ext cx="10515600" cy="4351338"/>
          </a:xfrm>
        </p:spPr>
        <p:txBody>
          <a:bodyPr/>
          <a:lstStyle/>
          <a:p>
            <a:r>
              <a:rPr lang="de-DE" dirty="0"/>
              <a:t>Migration </a:t>
            </a:r>
            <a:r>
              <a:rPr lang="de-DE" dirty="0" err="1"/>
              <a:t>strategy</a:t>
            </a:r>
            <a:endParaRPr lang="de-DE" dirty="0"/>
          </a:p>
          <a:p>
            <a:endParaRPr lang="de-DE" dirty="0"/>
          </a:p>
          <a:p>
            <a:r>
              <a:rPr lang="de-DE" dirty="0" err="1"/>
              <a:t>Delayed</a:t>
            </a:r>
            <a:r>
              <a:rPr lang="de-DE" dirty="0"/>
              <a:t> </a:t>
            </a:r>
            <a:r>
              <a:rPr lang="de-DE" dirty="0" err="1"/>
              <a:t>by</a:t>
            </a:r>
            <a:endParaRPr lang="de-DE" dirty="0"/>
          </a:p>
          <a:p>
            <a:pPr lvl="1"/>
            <a:r>
              <a:rPr lang="de-DE" dirty="0"/>
              <a:t>Unit Tests</a:t>
            </a:r>
          </a:p>
          <a:p>
            <a:pPr lvl="1"/>
            <a:r>
              <a:rPr lang="de-DE" dirty="0"/>
              <a:t>Automation</a:t>
            </a:r>
          </a:p>
          <a:p>
            <a:pPr lvl="1"/>
            <a:r>
              <a:rPr lang="de-DE" dirty="0" err="1"/>
              <a:t>Social</a:t>
            </a:r>
            <a:r>
              <a:rPr lang="de-DE" dirty="0"/>
              <a:t> </a:t>
            </a:r>
            <a:r>
              <a:rPr lang="de-DE" dirty="0" err="1"/>
              <a:t>obstacles</a:t>
            </a:r>
            <a:endParaRPr lang="de-DE" dirty="0"/>
          </a:p>
          <a:p>
            <a:endParaRPr lang="en-US" dirty="0"/>
          </a:p>
        </p:txBody>
      </p:sp>
      <p:sp>
        <p:nvSpPr>
          <p:cNvPr id="90" name="Textfeld 89"/>
          <p:cNvSpPr txBox="1"/>
          <p:nvPr/>
        </p:nvSpPr>
        <p:spPr>
          <a:xfrm>
            <a:off x="6788727" y="2616299"/>
            <a:ext cx="3796145" cy="1384995"/>
          </a:xfrm>
          <a:prstGeom prst="rect">
            <a:avLst/>
          </a:prstGeom>
          <a:noFill/>
        </p:spPr>
        <p:txBody>
          <a:bodyPr wrap="square" rtlCol="0">
            <a:spAutoFit/>
          </a:bodyPr>
          <a:lstStyle/>
          <a:p>
            <a:r>
              <a:rPr lang="de-DE" sz="2800" dirty="0" err="1">
                <a:latin typeface="Franklin Gothic Book" panose="020B0503020102020204" pitchFamily="34" charset="0"/>
              </a:rPr>
              <a:t>We</a:t>
            </a:r>
            <a:r>
              <a:rPr lang="de-DE" sz="2800" dirty="0">
                <a:latin typeface="Franklin Gothic Book" panose="020B0503020102020204" pitchFamily="34" charset="0"/>
              </a:rPr>
              <a:t> will </a:t>
            </a:r>
            <a:r>
              <a:rPr lang="de-DE" sz="2800" dirty="0" err="1">
                <a:latin typeface="Franklin Gothic Book" panose="020B0503020102020204" pitchFamily="34" charset="0"/>
              </a:rPr>
              <a:t>repeat</a:t>
            </a:r>
            <a:r>
              <a:rPr lang="de-DE" sz="2800" dirty="0">
                <a:latin typeface="Franklin Gothic Book" panose="020B0503020102020204" pitchFamily="34" charset="0"/>
              </a:rPr>
              <a:t> </a:t>
            </a:r>
            <a:r>
              <a:rPr lang="de-DE" sz="2800" dirty="0" err="1">
                <a:latin typeface="Franklin Gothic Book" panose="020B0503020102020204" pitchFamily="34" charset="0"/>
              </a:rPr>
              <a:t>the</a:t>
            </a:r>
            <a:r>
              <a:rPr lang="de-DE" sz="2800" dirty="0">
                <a:latin typeface="Franklin Gothic Book" panose="020B0503020102020204" pitchFamily="34" charset="0"/>
              </a:rPr>
              <a:t> </a:t>
            </a:r>
          </a:p>
          <a:p>
            <a:r>
              <a:rPr lang="de-DE" sz="2800" dirty="0" err="1">
                <a:latin typeface="Franklin Gothic Book" panose="020B0503020102020204" pitchFamily="34" charset="0"/>
              </a:rPr>
              <a:t>migration</a:t>
            </a:r>
            <a:r>
              <a:rPr lang="de-DE" sz="2800" dirty="0">
                <a:latin typeface="Franklin Gothic Book" panose="020B0503020102020204" pitchFamily="34" charset="0"/>
              </a:rPr>
              <a:t> </a:t>
            </a:r>
            <a:r>
              <a:rPr lang="de-DE" sz="2800" dirty="0" err="1">
                <a:latin typeface="Franklin Gothic Book" panose="020B0503020102020204" pitchFamily="34" charset="0"/>
              </a:rPr>
              <a:t>for</a:t>
            </a:r>
            <a:r>
              <a:rPr lang="de-DE" sz="2800" dirty="0">
                <a:latin typeface="Franklin Gothic Book" panose="020B0503020102020204" pitchFamily="34" charset="0"/>
              </a:rPr>
              <a:t> </a:t>
            </a:r>
            <a:r>
              <a:rPr lang="de-DE" sz="2800" dirty="0" err="1">
                <a:latin typeface="Franklin Gothic Book" panose="020B0503020102020204" pitchFamily="34" charset="0"/>
              </a:rPr>
              <a:t>other</a:t>
            </a:r>
            <a:endParaRPr lang="de-DE" sz="2800" dirty="0">
              <a:latin typeface="Franklin Gothic Book" panose="020B0503020102020204" pitchFamily="34" charset="0"/>
            </a:endParaRPr>
          </a:p>
          <a:p>
            <a:r>
              <a:rPr lang="de-DE" sz="2800" dirty="0" err="1">
                <a:latin typeface="Franklin Gothic Book" panose="020B0503020102020204" pitchFamily="34" charset="0"/>
              </a:rPr>
              <a:t>products</a:t>
            </a:r>
            <a:r>
              <a:rPr lang="de-DE" sz="2800" dirty="0">
                <a:latin typeface="Franklin Gothic Book" panose="020B0503020102020204" pitchFamily="34" charset="0"/>
              </a:rPr>
              <a:t> </a:t>
            </a:r>
            <a:r>
              <a:rPr lang="de-DE" sz="2800" dirty="0" err="1">
                <a:latin typeface="Franklin Gothic Book" panose="020B0503020102020204" pitchFamily="34" charset="0"/>
              </a:rPr>
              <a:t>as</a:t>
            </a:r>
            <a:r>
              <a:rPr lang="de-DE" sz="2800" dirty="0">
                <a:latin typeface="Franklin Gothic Book" panose="020B0503020102020204" pitchFamily="34" charset="0"/>
              </a:rPr>
              <a:t> </a:t>
            </a:r>
            <a:r>
              <a:rPr lang="de-DE" sz="2800" dirty="0" err="1">
                <a:latin typeface="Franklin Gothic Book" panose="020B0503020102020204" pitchFamily="34" charset="0"/>
              </a:rPr>
              <a:t>well</a:t>
            </a:r>
            <a:r>
              <a:rPr lang="de-DE" sz="2800" dirty="0">
                <a:latin typeface="Franklin Gothic Book" panose="020B0503020102020204" pitchFamily="34" charset="0"/>
              </a:rPr>
              <a:t>.</a:t>
            </a:r>
            <a:endParaRPr lang="en-US" sz="2800" dirty="0">
              <a:latin typeface="Franklin Gothic Book" panose="020B0503020102020204" pitchFamily="34" charset="0"/>
            </a:endParaRPr>
          </a:p>
        </p:txBody>
      </p:sp>
      <p:sp>
        <p:nvSpPr>
          <p:cNvPr id="2" name="Slide Number Placeholder 1"/>
          <p:cNvSpPr>
            <a:spLocks noGrp="1"/>
          </p:cNvSpPr>
          <p:nvPr>
            <p:ph type="sldNum" sz="quarter" idx="12"/>
          </p:nvPr>
        </p:nvSpPr>
        <p:spPr/>
        <p:txBody>
          <a:bodyPr>
            <a:normAutofit/>
          </a:bodyPr>
          <a:lstStyle/>
          <a:p>
            <a:fld id="{D91705B9-9213-4B4F-BCFF-C5D951B245FF}" type="slidenum">
              <a:rPr lang="en-US" smtClean="0"/>
              <a:pPr/>
              <a:t>19</a:t>
            </a:fld>
            <a:endParaRPr lang="en-US" dirty="0"/>
          </a:p>
        </p:txBody>
      </p:sp>
    </p:spTree>
    <p:extLst>
      <p:ext uri="{BB962C8B-B14F-4D97-AF65-F5344CB8AC3E}">
        <p14:creationId xmlns:p14="http://schemas.microsoft.com/office/powerpoint/2010/main" val="312316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xEl>
                                              <p:pRg st="2" end="2"/>
                                            </p:txEl>
                                          </p:spTgt>
                                        </p:tgtEl>
                                        <p:attrNameLst>
                                          <p:attrName>style.visibility</p:attrName>
                                        </p:attrNameLst>
                                      </p:cBhvr>
                                      <p:to>
                                        <p:strVal val="visible"/>
                                      </p:to>
                                    </p:set>
                                    <p:animEffect transition="in" filter="fade">
                                      <p:cBhvr>
                                        <p:cTn id="7" dur="500"/>
                                        <p:tgtEl>
                                          <p:spTgt spid="8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9">
                                            <p:txEl>
                                              <p:pRg st="3" end="3"/>
                                            </p:txEl>
                                          </p:spTgt>
                                        </p:tgtEl>
                                        <p:attrNameLst>
                                          <p:attrName>style.visibility</p:attrName>
                                        </p:attrNameLst>
                                      </p:cBhvr>
                                      <p:to>
                                        <p:strVal val="visible"/>
                                      </p:to>
                                    </p:set>
                                    <p:animEffect transition="in" filter="fade">
                                      <p:cBhvr>
                                        <p:cTn id="10" dur="500"/>
                                        <p:tgtEl>
                                          <p:spTgt spid="89">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9">
                                            <p:txEl>
                                              <p:pRg st="4" end="4"/>
                                            </p:txEl>
                                          </p:spTgt>
                                        </p:tgtEl>
                                        <p:attrNameLst>
                                          <p:attrName>style.visibility</p:attrName>
                                        </p:attrNameLst>
                                      </p:cBhvr>
                                      <p:to>
                                        <p:strVal val="visible"/>
                                      </p:to>
                                    </p:set>
                                    <p:animEffect transition="in" filter="fade">
                                      <p:cBhvr>
                                        <p:cTn id="13" dur="500"/>
                                        <p:tgtEl>
                                          <p:spTgt spid="89">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9">
                                            <p:txEl>
                                              <p:pRg st="5" end="5"/>
                                            </p:txEl>
                                          </p:spTgt>
                                        </p:tgtEl>
                                        <p:attrNameLst>
                                          <p:attrName>style.visibility</p:attrName>
                                        </p:attrNameLst>
                                      </p:cBhvr>
                                      <p:to>
                                        <p:strVal val="visible"/>
                                      </p:to>
                                    </p:set>
                                    <p:animEffect transition="in" filter="fade">
                                      <p:cBhvr>
                                        <p:cTn id="16" dur="500"/>
                                        <p:tgtEl>
                                          <p:spTgt spid="89">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0"/>
                                        </p:tgtEl>
                                        <p:attrNameLst>
                                          <p:attrName>style.visibility</p:attrName>
                                        </p:attrNameLst>
                                      </p:cBhvr>
                                      <p:to>
                                        <p:strVal val="visible"/>
                                      </p:to>
                                    </p:set>
                                    <p:animEffect transition="in" filter="fade">
                                      <p:cBhvr>
                                        <p:cTn id="2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Agenda</a:t>
            </a:r>
            <a:endParaRPr lang="en-US" dirty="0"/>
          </a:p>
        </p:txBody>
      </p:sp>
      <p:sp>
        <p:nvSpPr>
          <p:cNvPr id="3" name="Content Placeholder 2"/>
          <p:cNvSpPr>
            <a:spLocks noGrp="1"/>
          </p:cNvSpPr>
          <p:nvPr>
            <p:ph idx="1"/>
          </p:nvPr>
        </p:nvSpPr>
        <p:spPr/>
        <p:txBody>
          <a:bodyPr/>
          <a:lstStyle/>
          <a:p>
            <a:r>
              <a:rPr lang="en-US" dirty="0"/>
              <a:t>Motivation</a:t>
            </a:r>
          </a:p>
          <a:p>
            <a:pPr lvl="1"/>
            <a:r>
              <a:rPr lang="en-US" dirty="0"/>
              <a:t>Goals</a:t>
            </a:r>
          </a:p>
          <a:p>
            <a:pPr lvl="1"/>
            <a:r>
              <a:rPr lang="en-US" dirty="0"/>
              <a:t>Initial Project Situation</a:t>
            </a:r>
          </a:p>
          <a:p>
            <a:r>
              <a:rPr lang="en-US" dirty="0"/>
              <a:t>Migration Strategy</a:t>
            </a:r>
          </a:p>
          <a:p>
            <a:pPr lvl="1"/>
            <a:r>
              <a:rPr lang="en-US" dirty="0"/>
              <a:t>Complexity Reduction</a:t>
            </a:r>
          </a:p>
          <a:p>
            <a:pPr lvl="1"/>
            <a:r>
              <a:rPr lang="en-US" dirty="0"/>
              <a:t>Modularization</a:t>
            </a:r>
          </a:p>
          <a:p>
            <a:pPr lvl="1"/>
            <a:r>
              <a:rPr lang="en-US" dirty="0"/>
              <a:t>Versioned Dependency Management</a:t>
            </a:r>
          </a:p>
          <a:p>
            <a:r>
              <a:rPr lang="en-US" dirty="0"/>
              <a:t>Conclusion</a:t>
            </a:r>
          </a:p>
        </p:txBody>
      </p:sp>
      <p:sp>
        <p:nvSpPr>
          <p:cNvPr id="8" name="Slide Number Placeholder 7"/>
          <p:cNvSpPr>
            <a:spLocks noGrp="1"/>
          </p:cNvSpPr>
          <p:nvPr>
            <p:ph type="sldNum" sz="quarter" idx="12"/>
          </p:nvPr>
        </p:nvSpPr>
        <p:spPr/>
        <p:txBody>
          <a:bodyPr>
            <a:normAutofit/>
          </a:bodyPr>
          <a:lstStyle/>
          <a:p>
            <a:fld id="{D91705B9-9213-4B4F-BCFF-C5D951B245FF}" type="slidenum">
              <a:rPr lang="en-US" smtClean="0"/>
              <a:pPr/>
              <a:t>2</a:t>
            </a:fld>
            <a:endParaRPr lang="en-US" dirty="0"/>
          </a:p>
        </p:txBody>
      </p:sp>
    </p:spTree>
    <p:extLst>
      <p:ext uri="{BB962C8B-B14F-4D97-AF65-F5344CB8AC3E}">
        <p14:creationId xmlns:p14="http://schemas.microsoft.com/office/powerpoint/2010/main" val="120085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1EF3273-31BF-81F1-9E69-2020E206C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8336" y="1453103"/>
            <a:ext cx="5404897" cy="5404897"/>
          </a:xfrm>
          <a:prstGeom prst="rect">
            <a:avLst/>
          </a:prstGeom>
        </p:spPr>
      </p:pic>
      <p:sp>
        <p:nvSpPr>
          <p:cNvPr id="2" name="Titel 1"/>
          <p:cNvSpPr>
            <a:spLocks noGrp="1"/>
          </p:cNvSpPr>
          <p:nvPr>
            <p:ph type="title"/>
          </p:nvPr>
        </p:nvSpPr>
        <p:spPr>
          <a:xfrm>
            <a:off x="0" y="659876"/>
            <a:ext cx="12192000" cy="1055802"/>
          </a:xfrm>
        </p:spPr>
        <p:txBody>
          <a:bodyPr>
            <a:normAutofit/>
          </a:bodyPr>
          <a:lstStyle/>
          <a:p>
            <a:pPr algn="ctr"/>
            <a:r>
              <a:rPr lang="de-DE" sz="6000" dirty="0"/>
              <a:t>The end, but </a:t>
            </a:r>
            <a:r>
              <a:rPr lang="de-DE" sz="6000" dirty="0" err="1"/>
              <a:t>there</a:t>
            </a:r>
            <a:r>
              <a:rPr lang="de-DE" sz="6000" dirty="0"/>
              <a:t> </a:t>
            </a:r>
            <a:r>
              <a:rPr lang="de-DE" sz="6000" dirty="0" err="1"/>
              <a:t>is</a:t>
            </a:r>
            <a:r>
              <a:rPr lang="de-DE" sz="6000" dirty="0"/>
              <a:t> </a:t>
            </a:r>
            <a:r>
              <a:rPr lang="de-DE" sz="6000" dirty="0" err="1"/>
              <a:t>more</a:t>
            </a:r>
            <a:r>
              <a:rPr lang="de-DE" sz="6000" dirty="0"/>
              <a:t> …</a:t>
            </a:r>
            <a:endParaRPr lang="en-US" sz="6000" dirty="0"/>
          </a:p>
        </p:txBody>
      </p:sp>
      <p:sp>
        <p:nvSpPr>
          <p:cNvPr id="3" name="Slide Number Placeholder 2"/>
          <p:cNvSpPr>
            <a:spLocks noGrp="1"/>
          </p:cNvSpPr>
          <p:nvPr>
            <p:ph type="sldNum" sz="quarter" idx="12"/>
          </p:nvPr>
        </p:nvSpPr>
        <p:spPr/>
        <p:txBody>
          <a:bodyPr>
            <a:normAutofit/>
          </a:bodyPr>
          <a:lstStyle/>
          <a:p>
            <a:fld id="{D91705B9-9213-4B4F-BCFF-C5D951B245FF}" type="slidenum">
              <a:rPr lang="en-US" smtClean="0"/>
              <a:pPr/>
              <a:t>20</a:t>
            </a:fld>
            <a:endParaRPr lang="en-US" dirty="0"/>
          </a:p>
        </p:txBody>
      </p:sp>
    </p:spTree>
    <p:extLst>
      <p:ext uri="{BB962C8B-B14F-4D97-AF65-F5344CB8AC3E}">
        <p14:creationId xmlns:p14="http://schemas.microsoft.com/office/powerpoint/2010/main" val="2329512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12192000" cy="6858000"/>
          </a:xfrm>
        </p:spPr>
        <p:txBody>
          <a:bodyPr/>
          <a:lstStyle/>
          <a:p>
            <a:pPr algn="ctr"/>
            <a:r>
              <a:rPr lang="de-DE" sz="6000" dirty="0"/>
              <a:t>Backup</a:t>
            </a:r>
            <a:endParaRPr lang="en-US" sz="6000" dirty="0"/>
          </a:p>
        </p:txBody>
      </p:sp>
      <p:sp>
        <p:nvSpPr>
          <p:cNvPr id="3" name="Slide Number Placeholder 2"/>
          <p:cNvSpPr>
            <a:spLocks noGrp="1"/>
          </p:cNvSpPr>
          <p:nvPr>
            <p:ph type="sldNum" sz="quarter" idx="12"/>
          </p:nvPr>
        </p:nvSpPr>
        <p:spPr/>
        <p:txBody>
          <a:bodyPr>
            <a:normAutofit/>
          </a:bodyPr>
          <a:lstStyle/>
          <a:p>
            <a:fld id="{D91705B9-9213-4B4F-BCFF-C5D951B245FF}" type="slidenum">
              <a:rPr lang="en-US" smtClean="0"/>
              <a:pPr/>
              <a:t>21</a:t>
            </a:fld>
            <a:endParaRPr lang="en-US" dirty="0"/>
          </a:p>
        </p:txBody>
      </p:sp>
    </p:spTree>
    <p:extLst>
      <p:ext uri="{BB962C8B-B14F-4D97-AF65-F5344CB8AC3E}">
        <p14:creationId xmlns:p14="http://schemas.microsoft.com/office/powerpoint/2010/main" val="1613894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2" descr="Transformers Generations War for Cybertron: Kingdom Core-Klasse WFC-K1 Optimus  Prime Figur ab 8 Jahren, 8,5 cm F0662 Mehrfarbig: Amazon.de: Spielzeug"/>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val="0"/>
              </a:ext>
            </a:extLst>
          </a:blip>
          <a:srcRect/>
          <a:stretch>
            <a:fillRect/>
          </a:stretch>
        </p:blipFill>
        <p:spPr bwMode="auto">
          <a:xfrm>
            <a:off x="4453740" y="2064355"/>
            <a:ext cx="4263303" cy="3476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dirty="0"/>
              <a:t>Transformer</a:t>
            </a:r>
            <a:endParaRPr lang="en-US" dirty="0"/>
          </a:p>
        </p:txBody>
      </p:sp>
      <p:pic>
        <p:nvPicPr>
          <p:cNvPr id="6" name="Picture 5"/>
          <p:cNvPicPr>
            <a:picLocks noChangeAspect="1"/>
          </p:cNvPicPr>
          <p:nvPr/>
        </p:nvPicPr>
        <p:blipFill>
          <a:blip r:embed="rId5"/>
          <a:stretch>
            <a:fillRect/>
          </a:stretch>
        </p:blipFill>
        <p:spPr>
          <a:xfrm>
            <a:off x="647488" y="1850032"/>
            <a:ext cx="1695184" cy="712552"/>
          </a:xfrm>
          <a:prstGeom prst="rect">
            <a:avLst/>
          </a:prstGeom>
        </p:spPr>
      </p:pic>
      <p:pic>
        <p:nvPicPr>
          <p:cNvPr id="7" name="Picture 6"/>
          <p:cNvPicPr>
            <a:picLocks noChangeAspect="1"/>
          </p:cNvPicPr>
          <p:nvPr/>
        </p:nvPicPr>
        <p:blipFill>
          <a:blip r:embed="rId6"/>
          <a:stretch>
            <a:fillRect/>
          </a:stretch>
        </p:blipFill>
        <p:spPr>
          <a:xfrm>
            <a:off x="592572" y="4727104"/>
            <a:ext cx="1768656" cy="712552"/>
          </a:xfrm>
          <a:prstGeom prst="rect">
            <a:avLst/>
          </a:prstGeom>
        </p:spPr>
      </p:pic>
      <p:pic>
        <p:nvPicPr>
          <p:cNvPr id="8" name="Picture 7"/>
          <p:cNvPicPr>
            <a:picLocks noChangeAspect="1"/>
          </p:cNvPicPr>
          <p:nvPr/>
        </p:nvPicPr>
        <p:blipFill>
          <a:blip r:embed="rId7"/>
          <a:stretch>
            <a:fillRect/>
          </a:stretch>
        </p:blipFill>
        <p:spPr>
          <a:xfrm>
            <a:off x="2962433" y="1827227"/>
            <a:ext cx="1803325" cy="665014"/>
          </a:xfrm>
          <a:prstGeom prst="rect">
            <a:avLst/>
          </a:prstGeom>
        </p:spPr>
      </p:pic>
      <p:pic>
        <p:nvPicPr>
          <p:cNvPr id="9" name="Picture 8"/>
          <p:cNvPicPr>
            <a:picLocks noChangeAspect="1"/>
          </p:cNvPicPr>
          <p:nvPr/>
        </p:nvPicPr>
        <p:blipFill>
          <a:blip r:embed="rId8"/>
          <a:stretch>
            <a:fillRect/>
          </a:stretch>
        </p:blipFill>
        <p:spPr>
          <a:xfrm>
            <a:off x="2928338" y="4726310"/>
            <a:ext cx="1707669" cy="712552"/>
          </a:xfrm>
          <a:prstGeom prst="rect">
            <a:avLst/>
          </a:prstGeom>
        </p:spPr>
      </p:pic>
      <p:pic>
        <p:nvPicPr>
          <p:cNvPr id="1032" name="Picture 8" descr="Git – Wikipedi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69516" y="2172302"/>
            <a:ext cx="755661" cy="3152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05795" y="4171919"/>
            <a:ext cx="1342263" cy="1342263"/>
          </a:xfrm>
          <a:prstGeom prst="rect">
            <a:avLst/>
          </a:prstGeom>
        </p:spPr>
      </p:pic>
      <p:pic>
        <p:nvPicPr>
          <p:cNvPr id="1026" name="Picture 2" descr="MSYS2 · GitHub"/>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23293" y="2783017"/>
            <a:ext cx="644959" cy="6449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2"/>
          <a:stretch>
            <a:fillRect/>
          </a:stretch>
        </p:blipFill>
        <p:spPr>
          <a:xfrm>
            <a:off x="593939" y="2690733"/>
            <a:ext cx="808759" cy="833267"/>
          </a:xfrm>
          <a:prstGeom prst="rect">
            <a:avLst/>
          </a:prstGeom>
        </p:spPr>
      </p:pic>
      <p:pic>
        <p:nvPicPr>
          <p:cNvPr id="4" name="Grafik 3"/>
          <p:cNvPicPr>
            <a:picLocks noChangeAspect="1"/>
          </p:cNvPicPr>
          <p:nvPr/>
        </p:nvPicPr>
        <p:blipFill>
          <a:blip r:embed="rId13"/>
          <a:stretch>
            <a:fillRect/>
          </a:stretch>
        </p:blipFill>
        <p:spPr>
          <a:xfrm>
            <a:off x="322650" y="260620"/>
            <a:ext cx="2362013" cy="2362013"/>
          </a:xfrm>
          <a:prstGeom prst="rect">
            <a:avLst/>
          </a:prstGeom>
        </p:spPr>
      </p:pic>
      <p:pic>
        <p:nvPicPr>
          <p:cNvPr id="24" name="Picture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01379" y="2010970"/>
            <a:ext cx="1265733" cy="399356"/>
          </a:xfrm>
          <a:prstGeom prst="rect">
            <a:avLst/>
          </a:prstGeom>
        </p:spPr>
      </p:pic>
      <p:pic>
        <p:nvPicPr>
          <p:cNvPr id="25" name="Picture 1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701379" y="2434194"/>
            <a:ext cx="1474062" cy="193092"/>
          </a:xfrm>
          <a:prstGeom prst="rect">
            <a:avLst/>
          </a:prstGeom>
        </p:spPr>
      </p:pic>
      <p:pic>
        <p:nvPicPr>
          <p:cNvPr id="36" name="Grafik 35"/>
          <p:cNvPicPr>
            <a:picLocks noChangeAspect="1"/>
          </p:cNvPicPr>
          <p:nvPr/>
        </p:nvPicPr>
        <p:blipFill>
          <a:blip r:embed="rId13"/>
          <a:stretch>
            <a:fillRect/>
          </a:stretch>
        </p:blipFill>
        <p:spPr>
          <a:xfrm>
            <a:off x="322650" y="3240934"/>
            <a:ext cx="2362013" cy="2362013"/>
          </a:xfrm>
          <a:prstGeom prst="rect">
            <a:avLst/>
          </a:prstGeom>
        </p:spPr>
      </p:pic>
      <p:pic>
        <p:nvPicPr>
          <p:cNvPr id="34" name="Picture 2" descr="MSYS2 · GitHub"/>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42380" y="5648315"/>
            <a:ext cx="644959" cy="64495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3"/>
          <p:cNvPicPr>
            <a:picLocks noChangeAspect="1"/>
          </p:cNvPicPr>
          <p:nvPr/>
        </p:nvPicPr>
        <p:blipFill>
          <a:blip r:embed="rId12"/>
          <a:stretch>
            <a:fillRect/>
          </a:stretch>
        </p:blipFill>
        <p:spPr>
          <a:xfrm>
            <a:off x="613026" y="5556031"/>
            <a:ext cx="808759" cy="833267"/>
          </a:xfrm>
          <a:prstGeom prst="rect">
            <a:avLst/>
          </a:prstGeom>
        </p:spPr>
      </p:pic>
      <p:sp>
        <p:nvSpPr>
          <p:cNvPr id="16" name="Rechteck 15"/>
          <p:cNvSpPr/>
          <p:nvPr/>
        </p:nvSpPr>
        <p:spPr>
          <a:xfrm>
            <a:off x="471237" y="1090810"/>
            <a:ext cx="1994872" cy="25529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hteck 37"/>
          <p:cNvSpPr/>
          <p:nvPr/>
        </p:nvSpPr>
        <p:spPr>
          <a:xfrm>
            <a:off x="471237" y="3962808"/>
            <a:ext cx="1994872" cy="25529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2" descr="MSYS2 · GitHub"/>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72370" y="2783017"/>
            <a:ext cx="644959" cy="64495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3"/>
          <p:cNvPicPr>
            <a:picLocks noChangeAspect="1"/>
          </p:cNvPicPr>
          <p:nvPr/>
        </p:nvPicPr>
        <p:blipFill>
          <a:blip r:embed="rId12"/>
          <a:stretch>
            <a:fillRect/>
          </a:stretch>
        </p:blipFill>
        <p:spPr>
          <a:xfrm>
            <a:off x="2943016" y="2690733"/>
            <a:ext cx="808759" cy="833267"/>
          </a:xfrm>
          <a:prstGeom prst="rect">
            <a:avLst/>
          </a:prstGeom>
        </p:spPr>
      </p:pic>
      <p:pic>
        <p:nvPicPr>
          <p:cNvPr id="44" name="Grafik 43"/>
          <p:cNvPicPr>
            <a:picLocks noChangeAspect="1"/>
          </p:cNvPicPr>
          <p:nvPr/>
        </p:nvPicPr>
        <p:blipFill>
          <a:blip r:embed="rId13"/>
          <a:stretch>
            <a:fillRect/>
          </a:stretch>
        </p:blipFill>
        <p:spPr>
          <a:xfrm>
            <a:off x="2671727" y="260620"/>
            <a:ext cx="2362013" cy="2362013"/>
          </a:xfrm>
          <a:prstGeom prst="rect">
            <a:avLst/>
          </a:prstGeom>
        </p:spPr>
      </p:pic>
      <p:pic>
        <p:nvPicPr>
          <p:cNvPr id="46" name="Grafik 45"/>
          <p:cNvPicPr>
            <a:picLocks noChangeAspect="1"/>
          </p:cNvPicPr>
          <p:nvPr/>
        </p:nvPicPr>
        <p:blipFill>
          <a:blip r:embed="rId13"/>
          <a:stretch>
            <a:fillRect/>
          </a:stretch>
        </p:blipFill>
        <p:spPr>
          <a:xfrm>
            <a:off x="2657173" y="3227119"/>
            <a:ext cx="2362013" cy="2362013"/>
          </a:xfrm>
          <a:prstGeom prst="rect">
            <a:avLst/>
          </a:prstGeom>
        </p:spPr>
      </p:pic>
      <p:pic>
        <p:nvPicPr>
          <p:cNvPr id="47" name="Picture 2" descr="MSYS2 · GitHub"/>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76903" y="5634500"/>
            <a:ext cx="644959" cy="64495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3"/>
          <p:cNvPicPr>
            <a:picLocks noChangeAspect="1"/>
          </p:cNvPicPr>
          <p:nvPr/>
        </p:nvPicPr>
        <p:blipFill>
          <a:blip r:embed="rId12"/>
          <a:stretch>
            <a:fillRect/>
          </a:stretch>
        </p:blipFill>
        <p:spPr>
          <a:xfrm>
            <a:off x="2947549" y="5542216"/>
            <a:ext cx="808759" cy="833267"/>
          </a:xfrm>
          <a:prstGeom prst="rect">
            <a:avLst/>
          </a:prstGeom>
        </p:spPr>
      </p:pic>
      <p:sp>
        <p:nvSpPr>
          <p:cNvPr id="49" name="Rechteck 48"/>
          <p:cNvSpPr/>
          <p:nvPr/>
        </p:nvSpPr>
        <p:spPr>
          <a:xfrm>
            <a:off x="2840744" y="1110637"/>
            <a:ext cx="1994872" cy="25529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hteck 49"/>
          <p:cNvSpPr/>
          <p:nvPr/>
        </p:nvSpPr>
        <p:spPr>
          <a:xfrm>
            <a:off x="2840744" y="3982635"/>
            <a:ext cx="1994872" cy="25529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hteck 50"/>
          <p:cNvSpPr/>
          <p:nvPr/>
        </p:nvSpPr>
        <p:spPr>
          <a:xfrm>
            <a:off x="8582921" y="1969123"/>
            <a:ext cx="2933353" cy="32660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8"/>
          <p:cNvPicPr>
            <a:picLocks noChangeAspect="1"/>
          </p:cNvPicPr>
          <p:nvPr/>
        </p:nvPicPr>
        <p:blipFill>
          <a:blip r:embed="rId8"/>
          <a:stretch>
            <a:fillRect/>
          </a:stretch>
        </p:blipFill>
        <p:spPr>
          <a:xfrm>
            <a:off x="9808605" y="3058405"/>
            <a:ext cx="1707669" cy="712552"/>
          </a:xfrm>
          <a:prstGeom prst="rect">
            <a:avLst/>
          </a:prstGeom>
        </p:spPr>
      </p:pic>
      <p:pic>
        <p:nvPicPr>
          <p:cNvPr id="53" name="Picture 6"/>
          <p:cNvPicPr>
            <a:picLocks noChangeAspect="1"/>
          </p:cNvPicPr>
          <p:nvPr/>
        </p:nvPicPr>
        <p:blipFill>
          <a:blip r:embed="rId6"/>
          <a:stretch>
            <a:fillRect/>
          </a:stretch>
        </p:blipFill>
        <p:spPr>
          <a:xfrm>
            <a:off x="8691859" y="3538539"/>
            <a:ext cx="1768656" cy="712552"/>
          </a:xfrm>
          <a:prstGeom prst="rect">
            <a:avLst/>
          </a:prstGeom>
        </p:spPr>
      </p:pic>
      <p:pic>
        <p:nvPicPr>
          <p:cNvPr id="54" name="Picture 5"/>
          <p:cNvPicPr>
            <a:picLocks noChangeAspect="1"/>
          </p:cNvPicPr>
          <p:nvPr/>
        </p:nvPicPr>
        <p:blipFill>
          <a:blip r:embed="rId5"/>
          <a:stretch>
            <a:fillRect/>
          </a:stretch>
        </p:blipFill>
        <p:spPr>
          <a:xfrm>
            <a:off x="9800512" y="3950728"/>
            <a:ext cx="1695184" cy="712552"/>
          </a:xfrm>
          <a:prstGeom prst="rect">
            <a:avLst/>
          </a:prstGeom>
        </p:spPr>
      </p:pic>
      <p:pic>
        <p:nvPicPr>
          <p:cNvPr id="55" name="Picture 7"/>
          <p:cNvPicPr>
            <a:picLocks noChangeAspect="1"/>
          </p:cNvPicPr>
          <p:nvPr/>
        </p:nvPicPr>
        <p:blipFill>
          <a:blip r:embed="rId7"/>
          <a:stretch>
            <a:fillRect/>
          </a:stretch>
        </p:blipFill>
        <p:spPr>
          <a:xfrm>
            <a:off x="8674525" y="2690733"/>
            <a:ext cx="1803325" cy="665014"/>
          </a:xfrm>
          <a:prstGeom prst="rect">
            <a:avLst/>
          </a:prstGeom>
        </p:spPr>
      </p:pic>
      <p:pic>
        <p:nvPicPr>
          <p:cNvPr id="18" name="Picture 2" descr="Python - Kostenlose logo Icons"/>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186370" y="4640946"/>
            <a:ext cx="527557" cy="5275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PowerShell Core 6.0 icon.png - Wikimedia Common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755778" y="4537117"/>
            <a:ext cx="698067" cy="69806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normAutofit/>
          </a:bodyPr>
          <a:lstStyle/>
          <a:p>
            <a:fld id="{D91705B9-9213-4B4F-BCFF-C5D951B245FF}" type="slidenum">
              <a:rPr lang="en-US" smtClean="0"/>
              <a:pPr/>
              <a:t>22</a:t>
            </a:fld>
            <a:endParaRPr lang="en-US" dirty="0"/>
          </a:p>
        </p:txBody>
      </p:sp>
    </p:spTree>
    <p:extLst>
      <p:ext uri="{BB962C8B-B14F-4D97-AF65-F5344CB8AC3E}">
        <p14:creationId xmlns:p14="http://schemas.microsoft.com/office/powerpoint/2010/main" val="1529905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12192000" cy="6858000"/>
          </a:xfrm>
        </p:spPr>
        <p:txBody>
          <a:bodyPr>
            <a:normAutofit/>
          </a:bodyPr>
          <a:lstStyle/>
          <a:p>
            <a:pPr algn="ctr"/>
            <a:r>
              <a:rPr lang="de-DE" sz="6000" dirty="0"/>
              <a:t>Motivation</a:t>
            </a:r>
            <a:endParaRPr lang="en-US" sz="6000" dirty="0"/>
          </a:p>
        </p:txBody>
      </p:sp>
      <p:sp>
        <p:nvSpPr>
          <p:cNvPr id="3" name="Slide Number Placeholder 2"/>
          <p:cNvSpPr>
            <a:spLocks noGrp="1"/>
          </p:cNvSpPr>
          <p:nvPr>
            <p:ph type="sldNum" sz="quarter" idx="12"/>
          </p:nvPr>
        </p:nvSpPr>
        <p:spPr/>
        <p:txBody>
          <a:bodyPr>
            <a:normAutofit/>
          </a:bodyPr>
          <a:lstStyle/>
          <a:p>
            <a:fld id="{D91705B9-9213-4B4F-BCFF-C5D951B245FF}" type="slidenum">
              <a:rPr lang="en-US" smtClean="0"/>
              <a:pPr/>
              <a:t>3</a:t>
            </a:fld>
            <a:endParaRPr lang="en-US" dirty="0"/>
          </a:p>
        </p:txBody>
      </p:sp>
    </p:spTree>
    <p:extLst>
      <p:ext uri="{BB962C8B-B14F-4D97-AF65-F5344CB8AC3E}">
        <p14:creationId xmlns:p14="http://schemas.microsoft.com/office/powerpoint/2010/main" val="4234502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5673" y="71293"/>
            <a:ext cx="8873711" cy="6656291"/>
          </a:xfrm>
          <a:prstGeom prst="rect">
            <a:avLst/>
          </a:prstGeom>
        </p:spPr>
      </p:pic>
      <p:sp>
        <p:nvSpPr>
          <p:cNvPr id="3" name="TextBox 2"/>
          <p:cNvSpPr txBox="1"/>
          <p:nvPr/>
        </p:nvSpPr>
        <p:spPr>
          <a:xfrm>
            <a:off x="71358" y="6075144"/>
            <a:ext cx="1331839" cy="646331"/>
          </a:xfrm>
          <a:prstGeom prst="rect">
            <a:avLst/>
          </a:prstGeom>
          <a:noFill/>
        </p:spPr>
        <p:txBody>
          <a:bodyPr wrap="none" rtlCol="0">
            <a:spAutoFit/>
          </a:bodyPr>
          <a:lstStyle/>
          <a:p>
            <a:r>
              <a:rPr lang="en-US" dirty="0">
                <a:latin typeface="Franklin Gothic Book" panose="020B0503020102020204" pitchFamily="34" charset="0"/>
              </a:rPr>
              <a:t>15 Sensor</a:t>
            </a:r>
          </a:p>
          <a:p>
            <a:r>
              <a:rPr lang="en-US" dirty="0">
                <a:latin typeface="Franklin Gothic Book" panose="020B0503020102020204" pitchFamily="34" charset="0"/>
              </a:rPr>
              <a:t>SW projects</a:t>
            </a:r>
          </a:p>
        </p:txBody>
      </p:sp>
      <p:sp>
        <p:nvSpPr>
          <p:cNvPr id="7" name="Slide Number Placeholder 6"/>
          <p:cNvSpPr>
            <a:spLocks noGrp="1"/>
          </p:cNvSpPr>
          <p:nvPr>
            <p:ph type="sldNum" sz="quarter" idx="12"/>
          </p:nvPr>
        </p:nvSpPr>
        <p:spPr/>
        <p:txBody>
          <a:bodyPr>
            <a:normAutofit/>
          </a:bodyPr>
          <a:lstStyle/>
          <a:p>
            <a:fld id="{D91705B9-9213-4B4F-BCFF-C5D951B245FF}" type="slidenum">
              <a:rPr lang="en-US" smtClean="0"/>
              <a:pPr/>
              <a:t>4</a:t>
            </a:fld>
            <a:endParaRPr lang="en-US" dirty="0"/>
          </a:p>
        </p:txBody>
      </p:sp>
    </p:spTree>
    <p:extLst>
      <p:ext uri="{BB962C8B-B14F-4D97-AF65-F5344CB8AC3E}">
        <p14:creationId xmlns:p14="http://schemas.microsoft.com/office/powerpoint/2010/main" val="3313842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836191" y="927511"/>
            <a:ext cx="6648229" cy="4987179"/>
          </a:xfrm>
          <a:prstGeom prst="rect">
            <a:avLst/>
          </a:prstGeom>
        </p:spPr>
      </p:pic>
      <p:sp>
        <p:nvSpPr>
          <p:cNvPr id="4" name="Textfeld 3"/>
          <p:cNvSpPr txBox="1"/>
          <p:nvPr/>
        </p:nvSpPr>
        <p:spPr>
          <a:xfrm>
            <a:off x="6926749" y="1634869"/>
            <a:ext cx="1545616" cy="646331"/>
          </a:xfrm>
          <a:prstGeom prst="rect">
            <a:avLst/>
          </a:prstGeom>
          <a:noFill/>
        </p:spPr>
        <p:txBody>
          <a:bodyPr wrap="none" rtlCol="0">
            <a:spAutoFit/>
          </a:bodyPr>
          <a:lstStyle/>
          <a:p>
            <a:r>
              <a:rPr lang="en-US" dirty="0">
                <a:latin typeface="Franklin Gothic Book" panose="020B0503020102020204" pitchFamily="34" charset="0"/>
              </a:rPr>
              <a:t>Voltage </a:t>
            </a:r>
          </a:p>
          <a:p>
            <a:r>
              <a:rPr lang="en-US" dirty="0">
                <a:latin typeface="Franklin Gothic Book" panose="020B0503020102020204" pitchFamily="34" charset="0"/>
              </a:rPr>
              <a:t>Measurement</a:t>
            </a:r>
          </a:p>
        </p:txBody>
      </p:sp>
      <p:cxnSp>
        <p:nvCxnSpPr>
          <p:cNvPr id="5" name="Gerade Verbindung mit Pfeil 4"/>
          <p:cNvCxnSpPr/>
          <p:nvPr/>
        </p:nvCxnSpPr>
        <p:spPr>
          <a:xfrm flipH="1">
            <a:off x="6788727" y="2313709"/>
            <a:ext cx="374074" cy="2355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 name="Textfeld 5"/>
          <p:cNvSpPr txBox="1"/>
          <p:nvPr/>
        </p:nvSpPr>
        <p:spPr>
          <a:xfrm>
            <a:off x="4321559" y="3947102"/>
            <a:ext cx="1545616" cy="646331"/>
          </a:xfrm>
          <a:prstGeom prst="rect">
            <a:avLst/>
          </a:prstGeom>
          <a:noFill/>
        </p:spPr>
        <p:txBody>
          <a:bodyPr wrap="none" rtlCol="0">
            <a:spAutoFit/>
          </a:bodyPr>
          <a:lstStyle/>
          <a:p>
            <a:r>
              <a:rPr lang="en-US" dirty="0">
                <a:latin typeface="Franklin Gothic Book" panose="020B0503020102020204" pitchFamily="34" charset="0"/>
              </a:rPr>
              <a:t>Current </a:t>
            </a:r>
          </a:p>
          <a:p>
            <a:r>
              <a:rPr lang="en-US" dirty="0">
                <a:latin typeface="Franklin Gothic Book" panose="020B0503020102020204" pitchFamily="34" charset="0"/>
              </a:rPr>
              <a:t>Measurement</a:t>
            </a:r>
          </a:p>
        </p:txBody>
      </p:sp>
      <p:cxnSp>
        <p:nvCxnSpPr>
          <p:cNvPr id="7" name="Gerade Verbindung mit Pfeil 6"/>
          <p:cNvCxnSpPr/>
          <p:nvPr/>
        </p:nvCxnSpPr>
        <p:spPr>
          <a:xfrm flipV="1">
            <a:off x="4997167" y="3692546"/>
            <a:ext cx="317228" cy="25455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0" name="Picture 13"/>
          <p:cNvPicPr>
            <a:picLocks noChangeAspect="1"/>
          </p:cNvPicPr>
          <p:nvPr/>
        </p:nvPicPr>
        <p:blipFill>
          <a:blip r:embed="rId4"/>
          <a:stretch>
            <a:fillRect/>
          </a:stretch>
        </p:blipFill>
        <p:spPr>
          <a:xfrm>
            <a:off x="967245" y="4357220"/>
            <a:ext cx="808759" cy="833267"/>
          </a:xfrm>
          <a:prstGeom prst="rect">
            <a:avLst/>
          </a:prstGeom>
        </p:spPr>
      </p:pic>
      <p:pic>
        <p:nvPicPr>
          <p:cNvPr id="11" name="Picture 2" descr="MSYS2 · GitHu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7435" y="5356864"/>
            <a:ext cx="569716" cy="56971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2"/>
          <p:cNvSpPr txBox="1"/>
          <p:nvPr/>
        </p:nvSpPr>
        <p:spPr>
          <a:xfrm>
            <a:off x="207911" y="6174432"/>
            <a:ext cx="1447063" cy="369332"/>
          </a:xfrm>
          <a:prstGeom prst="rect">
            <a:avLst/>
          </a:prstGeom>
          <a:noFill/>
        </p:spPr>
        <p:txBody>
          <a:bodyPr wrap="none" rtlCol="0">
            <a:spAutoFit/>
          </a:bodyPr>
          <a:lstStyle/>
          <a:p>
            <a:r>
              <a:rPr lang="en-US" dirty="0">
                <a:latin typeface="Franklin Gothic Book" panose="020B0503020102020204" pitchFamily="34" charset="0"/>
              </a:rPr>
              <a:t>Build System</a:t>
            </a:r>
          </a:p>
        </p:txBody>
      </p:sp>
      <p:pic>
        <p:nvPicPr>
          <p:cNvPr id="9" name="Picture 8"/>
          <p:cNvPicPr>
            <a:picLocks noChangeAspect="1"/>
          </p:cNvPicPr>
          <p:nvPr/>
        </p:nvPicPr>
        <p:blipFill>
          <a:blip r:embed="rId6"/>
          <a:stretch>
            <a:fillRect/>
          </a:stretch>
        </p:blipFill>
        <p:spPr>
          <a:xfrm>
            <a:off x="175505" y="4103079"/>
            <a:ext cx="822625" cy="2001878"/>
          </a:xfrm>
          <a:prstGeom prst="rect">
            <a:avLst/>
          </a:prstGeom>
        </p:spPr>
      </p:pic>
      <p:sp>
        <p:nvSpPr>
          <p:cNvPr id="3" name="Slide Number Placeholder 2"/>
          <p:cNvSpPr>
            <a:spLocks noGrp="1"/>
          </p:cNvSpPr>
          <p:nvPr>
            <p:ph type="sldNum" sz="quarter" idx="12"/>
          </p:nvPr>
        </p:nvSpPr>
        <p:spPr/>
        <p:txBody>
          <a:bodyPr>
            <a:normAutofit/>
          </a:bodyPr>
          <a:lstStyle/>
          <a:p>
            <a:fld id="{D91705B9-9213-4B4F-BCFF-C5D951B245FF}" type="slidenum">
              <a:rPr lang="en-US" smtClean="0"/>
              <a:t>5</a:t>
            </a:fld>
            <a:endParaRPr lang="en-US" dirty="0"/>
          </a:p>
        </p:txBody>
      </p:sp>
    </p:spTree>
    <p:extLst>
      <p:ext uri="{BB962C8B-B14F-4D97-AF65-F5344CB8AC3E}">
        <p14:creationId xmlns:p14="http://schemas.microsoft.com/office/powerpoint/2010/main" val="1873881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775" y="6070963"/>
            <a:ext cx="1456850" cy="646331"/>
          </a:xfrm>
          <a:prstGeom prst="rect">
            <a:avLst/>
          </a:prstGeom>
          <a:noFill/>
        </p:spPr>
        <p:txBody>
          <a:bodyPr wrap="square" rtlCol="0">
            <a:spAutoFit/>
          </a:bodyPr>
          <a:lstStyle/>
          <a:p>
            <a:r>
              <a:rPr lang="en-US" dirty="0">
                <a:latin typeface="Franklin Gothic Book" panose="020B0503020102020204" pitchFamily="34" charset="0"/>
              </a:rPr>
              <a:t>109 SW components</a:t>
            </a:r>
          </a:p>
        </p:txBody>
      </p:sp>
      <p:grpSp>
        <p:nvGrpSpPr>
          <p:cNvPr id="24" name="Gruppieren 23"/>
          <p:cNvGrpSpPr/>
          <p:nvPr/>
        </p:nvGrpSpPr>
        <p:grpSpPr>
          <a:xfrm>
            <a:off x="1608190" y="81552"/>
            <a:ext cx="8873711" cy="6708873"/>
            <a:chOff x="1566625" y="53842"/>
            <a:chExt cx="8873711" cy="6708873"/>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6625" y="53842"/>
              <a:ext cx="8873711" cy="6656291"/>
            </a:xfrm>
            <a:prstGeom prst="rect">
              <a:avLst/>
            </a:prstGeom>
          </p:spPr>
        </p:pic>
        <p:sp>
          <p:nvSpPr>
            <p:cNvPr id="6" name="Textfeld 5"/>
            <p:cNvSpPr txBox="1"/>
            <p:nvPr/>
          </p:nvSpPr>
          <p:spPr>
            <a:xfrm>
              <a:off x="4169973" y="2411909"/>
              <a:ext cx="1545616" cy="923330"/>
            </a:xfrm>
            <a:prstGeom prst="rect">
              <a:avLst/>
            </a:prstGeom>
            <a:noFill/>
          </p:spPr>
          <p:txBody>
            <a:bodyPr wrap="none" rtlCol="0">
              <a:spAutoFit/>
            </a:bodyPr>
            <a:lstStyle/>
            <a:p>
              <a:r>
                <a:rPr lang="en-US" dirty="0">
                  <a:latin typeface="Franklin Gothic Book" panose="020B0503020102020204" pitchFamily="34" charset="0"/>
                </a:rPr>
                <a:t>Voltage</a:t>
              </a:r>
            </a:p>
            <a:p>
              <a:r>
                <a:rPr lang="de-DE" dirty="0">
                  <a:latin typeface="Franklin Gothic Book" panose="020B0503020102020204" pitchFamily="34" charset="0"/>
                </a:rPr>
                <a:t>Measurement</a:t>
              </a:r>
              <a:endParaRPr lang="en-US" dirty="0">
                <a:latin typeface="Franklin Gothic Book" panose="020B0503020102020204" pitchFamily="34" charset="0"/>
              </a:endParaRPr>
            </a:p>
            <a:p>
              <a:endParaRPr lang="en-US" dirty="0">
                <a:latin typeface="Franklin Gothic Book" panose="020B0503020102020204" pitchFamily="34" charset="0"/>
              </a:endParaRPr>
            </a:p>
          </p:txBody>
        </p:sp>
        <p:sp>
          <p:nvSpPr>
            <p:cNvPr id="7" name="Textfeld 6"/>
            <p:cNvSpPr txBox="1"/>
            <p:nvPr/>
          </p:nvSpPr>
          <p:spPr>
            <a:xfrm>
              <a:off x="6923016" y="3738491"/>
              <a:ext cx="1545616" cy="646331"/>
            </a:xfrm>
            <a:prstGeom prst="rect">
              <a:avLst/>
            </a:prstGeom>
            <a:noFill/>
          </p:spPr>
          <p:txBody>
            <a:bodyPr wrap="none" rtlCol="0">
              <a:spAutoFit/>
            </a:bodyPr>
            <a:lstStyle/>
            <a:p>
              <a:r>
                <a:rPr lang="en-US" dirty="0">
                  <a:latin typeface="Franklin Gothic Book" panose="020B0503020102020204" pitchFamily="34" charset="0"/>
                </a:rPr>
                <a:t>Voltage</a:t>
              </a:r>
            </a:p>
            <a:p>
              <a:r>
                <a:rPr lang="en-US" dirty="0">
                  <a:latin typeface="Franklin Gothic Book" panose="020B0503020102020204" pitchFamily="34" charset="0"/>
                </a:rPr>
                <a:t>Measurement</a:t>
              </a:r>
            </a:p>
          </p:txBody>
        </p:sp>
        <p:sp>
          <p:nvSpPr>
            <p:cNvPr id="8" name="Textfeld 7"/>
            <p:cNvSpPr txBox="1"/>
            <p:nvPr/>
          </p:nvSpPr>
          <p:spPr>
            <a:xfrm>
              <a:off x="5397006" y="1663871"/>
              <a:ext cx="1545616" cy="646331"/>
            </a:xfrm>
            <a:prstGeom prst="rect">
              <a:avLst/>
            </a:prstGeom>
            <a:noFill/>
          </p:spPr>
          <p:txBody>
            <a:bodyPr wrap="none" rtlCol="0">
              <a:spAutoFit/>
            </a:bodyPr>
            <a:lstStyle/>
            <a:p>
              <a:r>
                <a:rPr lang="en-US" dirty="0">
                  <a:latin typeface="Franklin Gothic Book" panose="020B0503020102020204" pitchFamily="34" charset="0"/>
                </a:rPr>
                <a:t>Voltage</a:t>
              </a:r>
            </a:p>
            <a:p>
              <a:r>
                <a:rPr lang="en-US" dirty="0">
                  <a:latin typeface="Franklin Gothic Book" panose="020B0503020102020204" pitchFamily="34" charset="0"/>
                </a:rPr>
                <a:t>Measurement</a:t>
              </a:r>
            </a:p>
          </p:txBody>
        </p:sp>
        <p:sp>
          <p:nvSpPr>
            <p:cNvPr id="9" name="Textfeld 8"/>
            <p:cNvSpPr txBox="1"/>
            <p:nvPr/>
          </p:nvSpPr>
          <p:spPr>
            <a:xfrm>
              <a:off x="4852532" y="6116384"/>
              <a:ext cx="1545616" cy="646331"/>
            </a:xfrm>
            <a:prstGeom prst="rect">
              <a:avLst/>
            </a:prstGeom>
            <a:noFill/>
          </p:spPr>
          <p:txBody>
            <a:bodyPr wrap="none" rtlCol="0">
              <a:spAutoFit/>
            </a:bodyPr>
            <a:lstStyle/>
            <a:p>
              <a:r>
                <a:rPr lang="en-US" dirty="0">
                  <a:latin typeface="Franklin Gothic Book" panose="020B0503020102020204" pitchFamily="34" charset="0"/>
                </a:rPr>
                <a:t>Voltage</a:t>
              </a:r>
            </a:p>
            <a:p>
              <a:r>
                <a:rPr lang="en-US" dirty="0">
                  <a:latin typeface="Franklin Gothic Book" panose="020B0503020102020204" pitchFamily="34" charset="0"/>
                </a:rPr>
                <a:t>Measurement</a:t>
              </a:r>
            </a:p>
          </p:txBody>
        </p:sp>
        <p:sp>
          <p:nvSpPr>
            <p:cNvPr id="12" name="Textfeld 11"/>
            <p:cNvSpPr txBox="1"/>
            <p:nvPr/>
          </p:nvSpPr>
          <p:spPr>
            <a:xfrm>
              <a:off x="8017417" y="418876"/>
              <a:ext cx="1545616" cy="923330"/>
            </a:xfrm>
            <a:prstGeom prst="rect">
              <a:avLst/>
            </a:prstGeom>
            <a:noFill/>
          </p:spPr>
          <p:txBody>
            <a:bodyPr wrap="none" rtlCol="0">
              <a:spAutoFit/>
            </a:bodyPr>
            <a:lstStyle/>
            <a:p>
              <a:r>
                <a:rPr lang="en-US" dirty="0">
                  <a:latin typeface="Franklin Gothic Book" panose="020B0503020102020204" pitchFamily="34" charset="0"/>
                </a:rPr>
                <a:t>Current</a:t>
              </a:r>
            </a:p>
            <a:p>
              <a:r>
                <a:rPr lang="de-DE" dirty="0">
                  <a:latin typeface="Franklin Gothic Book" panose="020B0503020102020204" pitchFamily="34" charset="0"/>
                </a:rPr>
                <a:t>Measurement</a:t>
              </a:r>
              <a:endParaRPr lang="en-US" dirty="0">
                <a:latin typeface="Franklin Gothic Book" panose="020B0503020102020204" pitchFamily="34" charset="0"/>
              </a:endParaRPr>
            </a:p>
            <a:p>
              <a:endParaRPr lang="en-US" dirty="0">
                <a:latin typeface="Franklin Gothic Book" panose="020B0503020102020204" pitchFamily="34" charset="0"/>
              </a:endParaRPr>
            </a:p>
          </p:txBody>
        </p:sp>
        <p:cxnSp>
          <p:nvCxnSpPr>
            <p:cNvPr id="14" name="Gerade Verbindung mit Pfeil 13"/>
            <p:cNvCxnSpPr>
              <a:stCxn id="6" idx="2"/>
            </p:cNvCxnSpPr>
            <p:nvPr/>
          </p:nvCxnSpPr>
          <p:spPr>
            <a:xfrm flipH="1">
              <a:off x="4362329" y="2996048"/>
              <a:ext cx="220735" cy="1373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p:cNvCxnSpPr>
              <a:stCxn id="8" idx="0"/>
            </p:cNvCxnSpPr>
            <p:nvPr/>
          </p:nvCxnSpPr>
          <p:spPr>
            <a:xfrm flipV="1">
              <a:off x="5809940" y="1488174"/>
              <a:ext cx="127746" cy="17569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Gerade Verbindung mit Pfeil 17"/>
            <p:cNvCxnSpPr/>
            <p:nvPr/>
          </p:nvCxnSpPr>
          <p:spPr>
            <a:xfrm flipV="1">
              <a:off x="5452426" y="5957455"/>
              <a:ext cx="154319" cy="21037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p:cNvCxnSpPr/>
            <p:nvPr/>
          </p:nvCxnSpPr>
          <p:spPr>
            <a:xfrm>
              <a:off x="9393382" y="4890655"/>
              <a:ext cx="170818" cy="2147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Gerade Verbindung mit Pfeil 27"/>
            <p:cNvCxnSpPr/>
            <p:nvPr/>
          </p:nvCxnSpPr>
          <p:spPr>
            <a:xfrm flipH="1">
              <a:off x="8198888" y="1005936"/>
              <a:ext cx="274118" cy="21211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Gerade Verbindung mit Pfeil 29"/>
            <p:cNvCxnSpPr/>
            <p:nvPr/>
          </p:nvCxnSpPr>
          <p:spPr>
            <a:xfrm flipV="1">
              <a:off x="7451184" y="3600089"/>
              <a:ext cx="132493" cy="1936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Textfeld 20"/>
            <p:cNvSpPr txBox="1"/>
            <p:nvPr/>
          </p:nvSpPr>
          <p:spPr>
            <a:xfrm>
              <a:off x="8744921" y="4269563"/>
              <a:ext cx="1545616" cy="646331"/>
            </a:xfrm>
            <a:prstGeom prst="rect">
              <a:avLst/>
            </a:prstGeom>
            <a:noFill/>
          </p:spPr>
          <p:txBody>
            <a:bodyPr wrap="none" rtlCol="0">
              <a:spAutoFit/>
            </a:bodyPr>
            <a:lstStyle/>
            <a:p>
              <a:r>
                <a:rPr lang="en-US" dirty="0">
                  <a:latin typeface="Franklin Gothic Book" panose="020B0503020102020204" pitchFamily="34" charset="0"/>
                </a:rPr>
                <a:t>Current</a:t>
              </a:r>
            </a:p>
            <a:p>
              <a:r>
                <a:rPr lang="en-US" dirty="0">
                  <a:latin typeface="Franklin Gothic Book" panose="020B0503020102020204" pitchFamily="34" charset="0"/>
                </a:rPr>
                <a:t>Measurement</a:t>
              </a:r>
            </a:p>
          </p:txBody>
        </p:sp>
      </p:grpSp>
      <p:sp>
        <p:nvSpPr>
          <p:cNvPr id="3" name="Slide Number Placeholder 2"/>
          <p:cNvSpPr>
            <a:spLocks noGrp="1"/>
          </p:cNvSpPr>
          <p:nvPr>
            <p:ph type="sldNum" sz="quarter" idx="12"/>
          </p:nvPr>
        </p:nvSpPr>
        <p:spPr/>
        <p:txBody>
          <a:bodyPr>
            <a:normAutofit/>
          </a:bodyPr>
          <a:lstStyle/>
          <a:p>
            <a:fld id="{D91705B9-9213-4B4F-BCFF-C5D951B245FF}" type="slidenum">
              <a:rPr lang="en-US" sz="1200" smtClean="0"/>
              <a:t>6</a:t>
            </a:fld>
            <a:endParaRPr lang="en-US" dirty="0"/>
          </a:p>
        </p:txBody>
      </p:sp>
    </p:spTree>
    <p:extLst>
      <p:ext uri="{BB962C8B-B14F-4D97-AF65-F5344CB8AC3E}">
        <p14:creationId xmlns:p14="http://schemas.microsoft.com/office/powerpoint/2010/main" val="647163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838671" y="90869"/>
            <a:ext cx="8873711" cy="6656291"/>
          </a:xfrm>
          <a:prstGeom prst="rect">
            <a:avLst/>
          </a:prstGeom>
        </p:spPr>
      </p:pic>
      <p:sp>
        <p:nvSpPr>
          <p:cNvPr id="3" name="TextBox 2"/>
          <p:cNvSpPr txBox="1"/>
          <p:nvPr/>
        </p:nvSpPr>
        <p:spPr>
          <a:xfrm>
            <a:off x="0" y="5521146"/>
            <a:ext cx="1838132" cy="1200329"/>
          </a:xfrm>
          <a:prstGeom prst="rect">
            <a:avLst/>
          </a:prstGeom>
          <a:noFill/>
        </p:spPr>
        <p:txBody>
          <a:bodyPr wrap="none" rtlCol="0">
            <a:spAutoFit/>
          </a:bodyPr>
          <a:lstStyle/>
          <a:p>
            <a:r>
              <a:rPr lang="en-US" dirty="0">
                <a:latin typeface="Franklin Gothic Book" panose="020B0503020102020204" pitchFamily="34" charset="0"/>
              </a:rPr>
              <a:t>15 repositories</a:t>
            </a:r>
          </a:p>
          <a:p>
            <a:r>
              <a:rPr lang="en-US" dirty="0">
                <a:latin typeface="Franklin Gothic Book" panose="020B0503020102020204" pitchFamily="34" charset="0"/>
              </a:rPr>
              <a:t>15 build systems</a:t>
            </a:r>
          </a:p>
          <a:p>
            <a:r>
              <a:rPr lang="en-US" dirty="0">
                <a:latin typeface="Franklin Gothic Book" panose="020B0503020102020204" pitchFamily="34" charset="0"/>
              </a:rPr>
              <a:t>109 SW</a:t>
            </a:r>
          </a:p>
          <a:p>
            <a:r>
              <a:rPr lang="en-US" dirty="0">
                <a:latin typeface="Franklin Gothic Book" panose="020B0503020102020204" pitchFamily="34" charset="0"/>
              </a:rPr>
              <a:t>components</a:t>
            </a:r>
          </a:p>
        </p:txBody>
      </p:sp>
      <p:pic>
        <p:nvPicPr>
          <p:cNvPr id="5" name="Grafik 4"/>
          <p:cNvPicPr>
            <a:picLocks noChangeAspect="1"/>
          </p:cNvPicPr>
          <p:nvPr/>
        </p:nvPicPr>
        <p:blipFill>
          <a:blip r:embed="rId4"/>
          <a:stretch>
            <a:fillRect/>
          </a:stretch>
        </p:blipFill>
        <p:spPr>
          <a:xfrm>
            <a:off x="0" y="4926216"/>
            <a:ext cx="1734642" cy="555390"/>
          </a:xfrm>
          <a:prstGeom prst="rect">
            <a:avLst/>
          </a:prstGeom>
        </p:spPr>
      </p:pic>
      <p:sp>
        <p:nvSpPr>
          <p:cNvPr id="2" name="Slide Number Placeholder 1"/>
          <p:cNvSpPr>
            <a:spLocks noGrp="1"/>
          </p:cNvSpPr>
          <p:nvPr>
            <p:ph type="sldNum" sz="quarter" idx="12"/>
          </p:nvPr>
        </p:nvSpPr>
        <p:spPr/>
        <p:txBody>
          <a:bodyPr>
            <a:normAutofit/>
          </a:bodyPr>
          <a:lstStyle/>
          <a:p>
            <a:fld id="{D91705B9-9213-4B4F-BCFF-C5D951B245FF}" type="slidenum">
              <a:rPr lang="en-US" smtClean="0"/>
              <a:t>7</a:t>
            </a:fld>
            <a:endParaRPr lang="en-US"/>
          </a:p>
        </p:txBody>
      </p:sp>
    </p:spTree>
    <p:extLst>
      <p:ext uri="{BB962C8B-B14F-4D97-AF65-F5344CB8AC3E}">
        <p14:creationId xmlns:p14="http://schemas.microsoft.com/office/powerpoint/2010/main" val="1304909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bgerundetes Rechteck 4"/>
          <p:cNvSpPr/>
          <p:nvPr/>
        </p:nvSpPr>
        <p:spPr>
          <a:xfrm>
            <a:off x="2007796" y="293959"/>
            <a:ext cx="2740631" cy="8581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Complexity        Reduction</a:t>
            </a:r>
          </a:p>
        </p:txBody>
      </p:sp>
      <p:grpSp>
        <p:nvGrpSpPr>
          <p:cNvPr id="24" name="Gruppieren 23"/>
          <p:cNvGrpSpPr/>
          <p:nvPr/>
        </p:nvGrpSpPr>
        <p:grpSpPr>
          <a:xfrm>
            <a:off x="4634552" y="3569508"/>
            <a:ext cx="4891669" cy="2026431"/>
            <a:chOff x="3373775" y="3527943"/>
            <a:chExt cx="4891669" cy="2026431"/>
          </a:xfrm>
        </p:grpSpPr>
        <p:sp>
          <p:nvSpPr>
            <p:cNvPr id="6" name="Nach rechts gekrümmter Pfeil 8"/>
            <p:cNvSpPr/>
            <p:nvPr/>
          </p:nvSpPr>
          <p:spPr>
            <a:xfrm>
              <a:off x="3373775" y="3527943"/>
              <a:ext cx="723851" cy="1185015"/>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0" name="Abgerundetes Rechteck 20"/>
            <p:cNvSpPr/>
            <p:nvPr/>
          </p:nvSpPr>
          <p:spPr>
            <a:xfrm>
              <a:off x="4099124" y="4674194"/>
              <a:ext cx="2740631" cy="8581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Versioned Dependency Management</a:t>
              </a:r>
            </a:p>
          </p:txBody>
        </p:sp>
        <p:sp>
          <p:nvSpPr>
            <p:cNvPr id="13" name="Nach rechts gekrümmter Pfeil 23"/>
            <p:cNvSpPr/>
            <p:nvPr/>
          </p:nvSpPr>
          <p:spPr>
            <a:xfrm>
              <a:off x="7130046" y="4748796"/>
              <a:ext cx="531216" cy="805578"/>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4" name="Nach rechts gekrümmter Pfeil 24"/>
            <p:cNvSpPr/>
            <p:nvPr/>
          </p:nvSpPr>
          <p:spPr>
            <a:xfrm rot="11054871">
              <a:off x="7734228" y="4714826"/>
              <a:ext cx="531216" cy="805578"/>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grpSp>
      <p:grpSp>
        <p:nvGrpSpPr>
          <p:cNvPr id="25" name="Gruppieren 24"/>
          <p:cNvGrpSpPr/>
          <p:nvPr/>
        </p:nvGrpSpPr>
        <p:grpSpPr>
          <a:xfrm>
            <a:off x="1269332" y="164902"/>
            <a:ext cx="10152582" cy="6324500"/>
            <a:chOff x="1269332" y="164902"/>
            <a:chExt cx="10152582" cy="6324500"/>
          </a:xfrm>
        </p:grpSpPr>
        <p:sp>
          <p:nvSpPr>
            <p:cNvPr id="15" name="Pfeil nach rechts 25"/>
            <p:cNvSpPr/>
            <p:nvPr/>
          </p:nvSpPr>
          <p:spPr>
            <a:xfrm>
              <a:off x="1269332" y="6089292"/>
              <a:ext cx="9883942" cy="62941"/>
            </a:xfrm>
            <a:prstGeom prst="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6" name="Textfeld 26"/>
            <p:cNvSpPr txBox="1"/>
            <p:nvPr/>
          </p:nvSpPr>
          <p:spPr>
            <a:xfrm>
              <a:off x="10757950" y="6089292"/>
              <a:ext cx="663964" cy="400110"/>
            </a:xfrm>
            <a:prstGeom prst="rect">
              <a:avLst/>
            </a:prstGeom>
            <a:noFill/>
          </p:spPr>
          <p:txBody>
            <a:bodyPr wrap="none" rtlCol="0">
              <a:spAutoFit/>
            </a:bodyPr>
            <a:lstStyle/>
            <a:p>
              <a:r>
                <a:rPr lang="de-DE" sz="2000" dirty="0">
                  <a:latin typeface="Franklin Gothic Book" panose="020B0503020102020204" pitchFamily="34" charset="0"/>
                  <a:ea typeface="Linux Libertine" panose="02000503000000000000" pitchFamily="2" charset="0"/>
                  <a:cs typeface="Linux Libertine" panose="02000503000000000000" pitchFamily="2" charset="0"/>
                </a:rPr>
                <a:t>time</a:t>
              </a:r>
              <a:endParaRPr lang="en-US" dirty="0">
                <a:latin typeface="Franklin Gothic Book" panose="020B0503020102020204" pitchFamily="34" charset="0"/>
                <a:ea typeface="Linux Libertine" panose="02000503000000000000" pitchFamily="2" charset="0"/>
                <a:cs typeface="Linux Libertine" panose="02000503000000000000" pitchFamily="2" charset="0"/>
              </a:endParaRPr>
            </a:p>
          </p:txBody>
        </p:sp>
        <p:grpSp>
          <p:nvGrpSpPr>
            <p:cNvPr id="3" name="Gruppieren 2"/>
            <p:cNvGrpSpPr/>
            <p:nvPr/>
          </p:nvGrpSpPr>
          <p:grpSpPr>
            <a:xfrm>
              <a:off x="5066646" y="164902"/>
              <a:ext cx="5356625" cy="987172"/>
              <a:chOff x="5066646" y="164902"/>
              <a:chExt cx="5356625" cy="987172"/>
            </a:xfrm>
          </p:grpSpPr>
          <p:grpSp>
            <p:nvGrpSpPr>
              <p:cNvPr id="2" name="Gruppieren 1"/>
              <p:cNvGrpSpPr/>
              <p:nvPr/>
            </p:nvGrpSpPr>
            <p:grpSpPr>
              <a:xfrm>
                <a:off x="5066646" y="312527"/>
                <a:ext cx="1135398" cy="839547"/>
                <a:chOff x="5066646" y="312527"/>
                <a:chExt cx="1135398" cy="839547"/>
              </a:xfrm>
            </p:grpSpPr>
            <p:sp>
              <p:nvSpPr>
                <p:cNvPr id="7" name="Nach rechts gekrümmter Pfeil 9"/>
                <p:cNvSpPr/>
                <p:nvPr/>
              </p:nvSpPr>
              <p:spPr>
                <a:xfrm>
                  <a:off x="5066646" y="346496"/>
                  <a:ext cx="531216" cy="805578"/>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8" name="Nach rechts gekrümmter Pfeil 10"/>
                <p:cNvSpPr/>
                <p:nvPr/>
              </p:nvSpPr>
              <p:spPr>
                <a:xfrm rot="11054871">
                  <a:off x="5670828" y="312527"/>
                  <a:ext cx="531216" cy="805578"/>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grpSp>
          <p:grpSp>
            <p:nvGrpSpPr>
              <p:cNvPr id="17" name="Gruppieren 29"/>
              <p:cNvGrpSpPr/>
              <p:nvPr/>
            </p:nvGrpSpPr>
            <p:grpSpPr>
              <a:xfrm>
                <a:off x="8231903" y="353846"/>
                <a:ext cx="449496" cy="332371"/>
                <a:chOff x="10142278" y="490235"/>
                <a:chExt cx="1022133" cy="755796"/>
              </a:xfrm>
              <a:solidFill>
                <a:srgbClr val="009A9B"/>
              </a:solidFill>
            </p:grpSpPr>
            <p:sp>
              <p:nvSpPr>
                <p:cNvPr id="18" name="Nach rechts gekrümmter Pfeil 27"/>
                <p:cNvSpPr/>
                <p:nvPr/>
              </p:nvSpPr>
              <p:spPr>
                <a:xfrm>
                  <a:off x="10142278" y="520816"/>
                  <a:ext cx="478224" cy="725215"/>
                </a:xfrm>
                <a:prstGeom prst="curvedRightArrow">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9" name="Nach rechts gekrümmter Pfeil 28"/>
                <p:cNvSpPr/>
                <p:nvPr/>
              </p:nvSpPr>
              <p:spPr>
                <a:xfrm rot="11054871">
                  <a:off x="10686187" y="490235"/>
                  <a:ext cx="478224" cy="725216"/>
                </a:xfrm>
                <a:prstGeom prst="curvedRightArrow">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grpSp>
          <p:sp>
            <p:nvSpPr>
              <p:cNvPr id="21" name="Textfeld 31"/>
              <p:cNvSpPr txBox="1"/>
              <p:nvPr/>
            </p:nvSpPr>
            <p:spPr>
              <a:xfrm>
                <a:off x="8792696" y="164902"/>
                <a:ext cx="1630575" cy="707886"/>
              </a:xfrm>
              <a:prstGeom prst="rect">
                <a:avLst/>
              </a:prstGeom>
              <a:noFill/>
            </p:spPr>
            <p:txBody>
              <a:bodyPr wrap="none" rtlCol="0">
                <a:spAutoFit/>
              </a:bodyPr>
              <a:lstStyle/>
              <a:p>
                <a:r>
                  <a:rPr lang="en-US" sz="2000" dirty="0">
                    <a:latin typeface="Franklin Gothic Book" panose="020B0503020102020204" pitchFamily="34" charset="0"/>
                    <a:ea typeface="Linux Libertine" panose="02000503000000000000" pitchFamily="2" charset="0"/>
                    <a:cs typeface="Linux Libertine" panose="02000503000000000000" pitchFamily="2" charset="0"/>
                  </a:rPr>
                  <a:t>Repeat step: </a:t>
                </a:r>
              </a:p>
              <a:p>
                <a:r>
                  <a:rPr lang="en-US" sz="2000" dirty="0">
                    <a:latin typeface="Franklin Gothic Book" panose="020B0503020102020204" pitchFamily="34" charset="0"/>
                    <a:ea typeface="Linux Libertine" panose="02000503000000000000" pitchFamily="2" charset="0"/>
                    <a:cs typeface="Linux Libertine" panose="02000503000000000000" pitchFamily="2" charset="0"/>
                  </a:rPr>
                  <a:t>incrementally</a:t>
                </a:r>
              </a:p>
            </p:txBody>
          </p:sp>
        </p:grpSp>
      </p:grpSp>
      <p:grpSp>
        <p:nvGrpSpPr>
          <p:cNvPr id="23" name="Gruppieren 22"/>
          <p:cNvGrpSpPr/>
          <p:nvPr/>
        </p:nvGrpSpPr>
        <p:grpSpPr>
          <a:xfrm>
            <a:off x="2933256" y="879561"/>
            <a:ext cx="8386405" cy="2478353"/>
            <a:chOff x="2171247" y="865706"/>
            <a:chExt cx="8386405" cy="2478353"/>
          </a:xfrm>
        </p:grpSpPr>
        <p:sp>
          <p:nvSpPr>
            <p:cNvPr id="5" name="Nach rechts gekrümmter Pfeil 7"/>
            <p:cNvSpPr/>
            <p:nvPr/>
          </p:nvSpPr>
          <p:spPr>
            <a:xfrm>
              <a:off x="2171247" y="1403087"/>
              <a:ext cx="723851" cy="1185015"/>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9" name="Abgerundetes Rechteck 18"/>
            <p:cNvSpPr/>
            <p:nvPr/>
          </p:nvSpPr>
          <p:spPr>
            <a:xfrm>
              <a:off x="2895098" y="2485944"/>
              <a:ext cx="2740631" cy="8581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Modularization</a:t>
              </a:r>
            </a:p>
          </p:txBody>
        </p:sp>
        <p:sp>
          <p:nvSpPr>
            <p:cNvPr id="11" name="Nach rechts gekrümmter Pfeil 21"/>
            <p:cNvSpPr/>
            <p:nvPr/>
          </p:nvSpPr>
          <p:spPr>
            <a:xfrm>
              <a:off x="5965541" y="2519344"/>
              <a:ext cx="531216" cy="805578"/>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2" name="Nach rechts gekrümmter Pfeil 22"/>
            <p:cNvSpPr/>
            <p:nvPr/>
          </p:nvSpPr>
          <p:spPr>
            <a:xfrm rot="11054871">
              <a:off x="6569724" y="2485375"/>
              <a:ext cx="531216" cy="805578"/>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20" name="Nach rechts gekrümmter Pfeil 30"/>
            <p:cNvSpPr/>
            <p:nvPr/>
          </p:nvSpPr>
          <p:spPr>
            <a:xfrm>
              <a:off x="7582049" y="1046110"/>
              <a:ext cx="232188" cy="380114"/>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22" name="Textfeld 32"/>
            <p:cNvSpPr txBox="1"/>
            <p:nvPr/>
          </p:nvSpPr>
          <p:spPr>
            <a:xfrm>
              <a:off x="8048632" y="865706"/>
              <a:ext cx="2509020" cy="707886"/>
            </a:xfrm>
            <a:prstGeom prst="rect">
              <a:avLst/>
            </a:prstGeom>
            <a:noFill/>
          </p:spPr>
          <p:txBody>
            <a:bodyPr wrap="none" rtlCol="0">
              <a:spAutoFit/>
            </a:bodyPr>
            <a:lstStyle/>
            <a:p>
              <a:r>
                <a:rPr lang="en-US" sz="2000" dirty="0">
                  <a:latin typeface="Franklin Gothic Book" panose="020B0503020102020204" pitchFamily="34" charset="0"/>
                  <a:ea typeface="Linux Libertine" panose="02000503000000000000" pitchFamily="2" charset="0"/>
                  <a:cs typeface="Linux Libertine" panose="02000503000000000000" pitchFamily="2" charset="0"/>
                </a:rPr>
                <a:t>Go on with next step: </a:t>
              </a:r>
            </a:p>
            <a:p>
              <a:r>
                <a:rPr lang="en-US" sz="2000" dirty="0">
                  <a:latin typeface="Franklin Gothic Book" panose="020B0503020102020204" pitchFamily="34" charset="0"/>
                  <a:ea typeface="Linux Libertine" panose="02000503000000000000" pitchFamily="2" charset="0"/>
                  <a:cs typeface="Linux Libertine" panose="02000503000000000000" pitchFamily="2" charset="0"/>
                </a:rPr>
                <a:t>iteratively</a:t>
              </a:r>
            </a:p>
          </p:txBody>
        </p:sp>
      </p:grpSp>
      <p:sp>
        <p:nvSpPr>
          <p:cNvPr id="26" name="Slide Number Placeholder 25"/>
          <p:cNvSpPr>
            <a:spLocks noGrp="1"/>
          </p:cNvSpPr>
          <p:nvPr>
            <p:ph type="sldNum" sz="quarter" idx="12"/>
          </p:nvPr>
        </p:nvSpPr>
        <p:spPr/>
        <p:txBody>
          <a:bodyPr>
            <a:normAutofit/>
          </a:bodyPr>
          <a:lstStyle/>
          <a:p>
            <a:fld id="{D91705B9-9213-4B4F-BCFF-C5D951B245FF}" type="slidenum">
              <a:rPr lang="en-US" smtClean="0"/>
              <a:pPr/>
              <a:t>8</a:t>
            </a:fld>
            <a:endParaRPr lang="en-US" dirty="0"/>
          </a:p>
        </p:txBody>
      </p:sp>
    </p:spTree>
    <p:extLst>
      <p:ext uri="{BB962C8B-B14F-4D97-AF65-F5344CB8AC3E}">
        <p14:creationId xmlns:p14="http://schemas.microsoft.com/office/powerpoint/2010/main" val="33309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71237" y="0"/>
            <a:ext cx="10515600" cy="721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009A9B"/>
                </a:solidFill>
                <a:latin typeface="Franklin Gothic Demi" panose="020B0703020102020204" pitchFamily="34" charset="0"/>
                <a:ea typeface="+mj-ea"/>
                <a:cs typeface="+mj-cs"/>
              </a:defRPr>
            </a:lvl1pPr>
          </a:lstStyle>
          <a:p>
            <a:r>
              <a:rPr lang="en-US" dirty="0"/>
              <a:t>Complexity Reduction</a:t>
            </a:r>
          </a:p>
        </p:txBody>
      </p:sp>
      <p:sp>
        <p:nvSpPr>
          <p:cNvPr id="4" name="TextBox 3"/>
          <p:cNvSpPr txBox="1"/>
          <p:nvPr/>
        </p:nvSpPr>
        <p:spPr>
          <a:xfrm>
            <a:off x="8158347" y="534385"/>
            <a:ext cx="2565071" cy="6186309"/>
          </a:xfrm>
          <a:prstGeom prst="rect">
            <a:avLst/>
          </a:prstGeom>
          <a:ln>
            <a:solidFill>
              <a:srgbClr val="00AAA7"/>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atin typeface="Franklin Gothic Book" panose="020B0503020102020204" pitchFamily="34" charset="0"/>
              </a:rPr>
              <a:t>.</a:t>
            </a:r>
            <a:r>
              <a:rPr lang="en-US" dirty="0" err="1">
                <a:latin typeface="Franklin Gothic Book" panose="020B0503020102020204" pitchFamily="34" charset="0"/>
              </a:rPr>
              <a:t>vscode</a:t>
            </a:r>
            <a:r>
              <a:rPr lang="en-US" dirty="0">
                <a:latin typeface="Franklin Gothic Book" panose="020B0503020102020204" pitchFamily="34" charset="0"/>
              </a:rPr>
              <a:t>/</a:t>
            </a:r>
          </a:p>
          <a:p>
            <a:pPr marL="273050" lvl="1"/>
            <a:r>
              <a:rPr lang="en-US" dirty="0" err="1">
                <a:latin typeface="Franklin Gothic Book" panose="020B0503020102020204" pitchFamily="34" charset="0"/>
              </a:rPr>
              <a:t>cmake-kits.json</a:t>
            </a:r>
            <a:endParaRPr lang="en-US" dirty="0">
              <a:latin typeface="Franklin Gothic Book" panose="020B0503020102020204" pitchFamily="34" charset="0"/>
            </a:endParaRPr>
          </a:p>
          <a:p>
            <a:pPr marL="273050" lvl="1"/>
            <a:r>
              <a:rPr lang="en-US" dirty="0" err="1">
                <a:latin typeface="Franklin Gothic Book" panose="020B0503020102020204" pitchFamily="34" charset="0"/>
              </a:rPr>
              <a:t>cmake-variants.json</a:t>
            </a:r>
            <a:endParaRPr lang="en-US" dirty="0">
              <a:latin typeface="Franklin Gothic Book" panose="020B0503020102020204" pitchFamily="34" charset="0"/>
            </a:endParaRPr>
          </a:p>
          <a:p>
            <a:pPr marL="273050" lvl="1"/>
            <a:r>
              <a:rPr lang="en-US" dirty="0" err="1">
                <a:latin typeface="Franklin Gothic Book" panose="020B0503020102020204" pitchFamily="34" charset="0"/>
              </a:rPr>
              <a:t>settings.json</a:t>
            </a:r>
            <a:endParaRPr lang="en-US" dirty="0">
              <a:latin typeface="Franklin Gothic Book" panose="020B0503020102020204" pitchFamily="34" charset="0"/>
            </a:endParaRPr>
          </a:p>
          <a:p>
            <a:r>
              <a:rPr lang="en-US" dirty="0">
                <a:latin typeface="Franklin Gothic Book" panose="020B0503020102020204" pitchFamily="34" charset="0"/>
              </a:rPr>
              <a:t>legacy/</a:t>
            </a:r>
          </a:p>
          <a:p>
            <a:pPr marL="273050" lvl="1"/>
            <a:r>
              <a:rPr lang="en-US" dirty="0">
                <a:latin typeface="Franklin Gothic Book" panose="020B0503020102020204" pitchFamily="34" charset="0"/>
              </a:rPr>
              <a:t>variant-a/</a:t>
            </a:r>
          </a:p>
          <a:p>
            <a:pPr marL="534988" lvl="2"/>
            <a:r>
              <a:rPr lang="en-US" dirty="0">
                <a:latin typeface="Franklin Gothic Book" panose="020B0503020102020204" pitchFamily="34" charset="0"/>
              </a:rPr>
              <a:t>component-1/</a:t>
            </a:r>
          </a:p>
          <a:p>
            <a:pPr marL="534988" lvl="2"/>
            <a:r>
              <a:rPr lang="en-US" dirty="0">
                <a:latin typeface="Franklin Gothic Book" panose="020B0503020102020204" pitchFamily="34" charset="0"/>
              </a:rPr>
              <a:t>component-2/</a:t>
            </a:r>
          </a:p>
          <a:p>
            <a:pPr marL="273050" lvl="2"/>
            <a:r>
              <a:rPr lang="en-US" dirty="0">
                <a:latin typeface="Franklin Gothic Book" panose="020B0503020102020204" pitchFamily="34" charset="0"/>
              </a:rPr>
              <a:t>variant-b/</a:t>
            </a:r>
          </a:p>
          <a:p>
            <a:pPr marL="534988" lvl="2"/>
            <a:r>
              <a:rPr lang="en-US" dirty="0">
                <a:latin typeface="Franklin Gothic Book" panose="020B0503020102020204" pitchFamily="34" charset="0"/>
              </a:rPr>
              <a:t>component-1/</a:t>
            </a:r>
          </a:p>
          <a:p>
            <a:pPr marL="0" lvl="1"/>
            <a:r>
              <a:rPr lang="de-DE" dirty="0" err="1">
                <a:latin typeface="Franklin Gothic Book" panose="020B0503020102020204" pitchFamily="34" charset="0"/>
              </a:rPr>
              <a:t>test</a:t>
            </a:r>
            <a:r>
              <a:rPr lang="de-DE" dirty="0">
                <a:latin typeface="Franklin Gothic Book" panose="020B0503020102020204" pitchFamily="34" charset="0"/>
              </a:rPr>
              <a:t>/</a:t>
            </a:r>
          </a:p>
          <a:p>
            <a:pPr marL="273050" lvl="2"/>
            <a:r>
              <a:rPr lang="de-DE" dirty="0">
                <a:latin typeface="Franklin Gothic Book" panose="020B0503020102020204" pitchFamily="34" charset="0"/>
              </a:rPr>
              <a:t>test_build.py</a:t>
            </a:r>
          </a:p>
          <a:p>
            <a:pPr marL="273050" lvl="2"/>
            <a:r>
              <a:rPr lang="de-DE" dirty="0">
                <a:latin typeface="Franklin Gothic Book" panose="020B0503020102020204" pitchFamily="34" charset="0"/>
              </a:rPr>
              <a:t>test_unittests.py</a:t>
            </a:r>
            <a:endParaRPr lang="en-US" dirty="0">
              <a:latin typeface="Franklin Gothic Book" panose="020B0503020102020204" pitchFamily="34" charset="0"/>
            </a:endParaRPr>
          </a:p>
          <a:p>
            <a:r>
              <a:rPr lang="en-US" dirty="0">
                <a:latin typeface="Franklin Gothic Book" panose="020B0503020102020204" pitchFamily="34" charset="0"/>
              </a:rPr>
              <a:t>variants/</a:t>
            </a:r>
          </a:p>
          <a:p>
            <a:pPr marL="273050" lvl="1"/>
            <a:r>
              <a:rPr lang="en-US" dirty="0">
                <a:latin typeface="Franklin Gothic Book" panose="020B0503020102020204" pitchFamily="34" charset="0"/>
              </a:rPr>
              <a:t>variant-a/</a:t>
            </a:r>
          </a:p>
          <a:p>
            <a:pPr marL="534988" lvl="2"/>
            <a:r>
              <a:rPr lang="en-US" dirty="0" err="1">
                <a:latin typeface="Franklin Gothic Book" panose="020B0503020102020204" pitchFamily="34" charset="0"/>
              </a:rPr>
              <a:t>config.cmake</a:t>
            </a:r>
            <a:endParaRPr lang="en-US" dirty="0">
              <a:latin typeface="Franklin Gothic Book" panose="020B0503020102020204" pitchFamily="34" charset="0"/>
            </a:endParaRPr>
          </a:p>
          <a:p>
            <a:pPr marL="534988" lvl="2"/>
            <a:r>
              <a:rPr lang="en-US" dirty="0" err="1">
                <a:latin typeface="Franklin Gothic Book" panose="020B0503020102020204" pitchFamily="34" charset="0"/>
              </a:rPr>
              <a:t>parts.cmake</a:t>
            </a:r>
            <a:endParaRPr lang="en-US" dirty="0">
              <a:latin typeface="Franklin Gothic Book" panose="020B0503020102020204" pitchFamily="34" charset="0"/>
            </a:endParaRPr>
          </a:p>
          <a:p>
            <a:pPr marL="273050" lvl="1"/>
            <a:r>
              <a:rPr lang="en-US" dirty="0">
                <a:latin typeface="Franklin Gothic Book" panose="020B0503020102020204" pitchFamily="34" charset="0"/>
              </a:rPr>
              <a:t>variant-b/</a:t>
            </a:r>
          </a:p>
          <a:p>
            <a:pPr marL="534988" lvl="2"/>
            <a:r>
              <a:rPr lang="en-US" dirty="0" err="1">
                <a:latin typeface="Franklin Gothic Book" panose="020B0503020102020204" pitchFamily="34" charset="0"/>
              </a:rPr>
              <a:t>config.cmake</a:t>
            </a:r>
            <a:endParaRPr lang="en-US" dirty="0">
              <a:latin typeface="Franklin Gothic Book" panose="020B0503020102020204" pitchFamily="34" charset="0"/>
            </a:endParaRPr>
          </a:p>
          <a:p>
            <a:pPr marL="534988" lvl="2"/>
            <a:r>
              <a:rPr lang="en-US" dirty="0" err="1">
                <a:latin typeface="Franklin Gothic Book" panose="020B0503020102020204" pitchFamily="34" charset="0"/>
              </a:rPr>
              <a:t>parts.cmake</a:t>
            </a:r>
            <a:endParaRPr lang="en-US" dirty="0">
              <a:latin typeface="Franklin Gothic Book" panose="020B0503020102020204" pitchFamily="34" charset="0"/>
            </a:endParaRPr>
          </a:p>
          <a:p>
            <a:r>
              <a:rPr lang="en-US" dirty="0">
                <a:latin typeface="Franklin Gothic Book" panose="020B0503020102020204" pitchFamily="34" charset="0"/>
              </a:rPr>
              <a:t>CMakeLists.txt</a:t>
            </a:r>
          </a:p>
          <a:p>
            <a:r>
              <a:rPr lang="de-DE" dirty="0" err="1">
                <a:latin typeface="Franklin Gothic Book" panose="020B0503020102020204" pitchFamily="34" charset="0"/>
              </a:rPr>
              <a:t>Jenkinsfile</a:t>
            </a:r>
            <a:endParaRPr lang="en-US" dirty="0">
              <a:latin typeface="Franklin Gothic Book" panose="020B0503020102020204" pitchFamily="34" charset="0"/>
            </a:endParaRPr>
          </a:p>
        </p:txBody>
      </p:sp>
      <p:sp>
        <p:nvSpPr>
          <p:cNvPr id="5" name="TextBox 4"/>
          <p:cNvSpPr txBox="1"/>
          <p:nvPr/>
        </p:nvSpPr>
        <p:spPr>
          <a:xfrm>
            <a:off x="8051470" y="165053"/>
            <a:ext cx="1645772" cy="369332"/>
          </a:xfrm>
          <a:prstGeom prst="rect">
            <a:avLst/>
          </a:prstGeom>
          <a:noFill/>
        </p:spPr>
        <p:txBody>
          <a:bodyPr wrap="none" rtlCol="0">
            <a:spAutoFit/>
          </a:bodyPr>
          <a:lstStyle/>
          <a:p>
            <a:r>
              <a:rPr lang="en-US" dirty="0">
                <a:solidFill>
                  <a:srgbClr val="009A9B"/>
                </a:solidFill>
                <a:latin typeface="Franklin Gothic Demi" panose="020B0703020102020204" pitchFamily="34" charset="0"/>
              </a:rPr>
              <a:t>SPL repository</a:t>
            </a:r>
          </a:p>
        </p:txBody>
      </p:sp>
      <p:grpSp>
        <p:nvGrpSpPr>
          <p:cNvPr id="12" name="Group 11"/>
          <p:cNvGrpSpPr/>
          <p:nvPr/>
        </p:nvGrpSpPr>
        <p:grpSpPr>
          <a:xfrm>
            <a:off x="1670718" y="852469"/>
            <a:ext cx="2022508" cy="2396242"/>
            <a:chOff x="569644" y="1634259"/>
            <a:chExt cx="2022508" cy="2396242"/>
          </a:xfrm>
        </p:grpSpPr>
        <p:sp>
          <p:nvSpPr>
            <p:cNvPr id="6" name="TextBox 5"/>
            <p:cNvSpPr txBox="1"/>
            <p:nvPr/>
          </p:nvSpPr>
          <p:spPr>
            <a:xfrm>
              <a:off x="660524" y="1999176"/>
              <a:ext cx="1931628" cy="2031325"/>
            </a:xfrm>
            <a:prstGeom prst="rect">
              <a:avLst/>
            </a:prstGeom>
            <a:ln>
              <a:solidFill>
                <a:srgbClr val="00AAA7"/>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latin typeface="Franklin Gothic Book" panose="020B0503020102020204" pitchFamily="34" charset="0"/>
                </a:rPr>
                <a:t>src</a:t>
              </a:r>
              <a:r>
                <a:rPr lang="en-US" dirty="0">
                  <a:latin typeface="Franklin Gothic Book" panose="020B0503020102020204" pitchFamily="34" charset="0"/>
                </a:rPr>
                <a:t>/</a:t>
              </a:r>
            </a:p>
            <a:p>
              <a:pPr marL="273050" lvl="1"/>
              <a:r>
                <a:rPr lang="en-US" dirty="0">
                  <a:latin typeface="Franklin Gothic Book" panose="020B0503020102020204" pitchFamily="34" charset="0"/>
                </a:rPr>
                <a:t>component-1/</a:t>
              </a:r>
            </a:p>
            <a:p>
              <a:pPr marL="273050" lvl="1"/>
              <a:r>
                <a:rPr lang="en-US" dirty="0">
                  <a:latin typeface="Franklin Gothic Book" panose="020B0503020102020204" pitchFamily="34" charset="0"/>
                </a:rPr>
                <a:t>component-2/</a:t>
              </a:r>
            </a:p>
            <a:p>
              <a:pPr indent="-184150"/>
              <a:r>
                <a:rPr lang="en-US" dirty="0">
                  <a:latin typeface="Franklin Gothic Book" panose="020B0503020102020204" pitchFamily="34" charset="0"/>
                </a:rPr>
                <a:t>config.mak</a:t>
              </a:r>
            </a:p>
            <a:p>
              <a:r>
                <a:rPr lang="en-US" dirty="0" err="1">
                  <a:latin typeface="Franklin Gothic Book" panose="020B0503020102020204" pitchFamily="34" charset="0"/>
                </a:rPr>
                <a:t>Makefile</a:t>
              </a:r>
              <a:endParaRPr lang="en-US" dirty="0">
                <a:latin typeface="Franklin Gothic Book" panose="020B0503020102020204" pitchFamily="34" charset="0"/>
              </a:endParaRPr>
            </a:p>
            <a:p>
              <a:r>
                <a:rPr lang="en-US" dirty="0">
                  <a:latin typeface="Franklin Gothic Book" panose="020B0503020102020204" pitchFamily="34" charset="0"/>
                </a:rPr>
                <a:t>parts.mak</a:t>
              </a:r>
            </a:p>
            <a:p>
              <a:r>
                <a:rPr lang="en-US" dirty="0">
                  <a:latin typeface="Franklin Gothic Book" panose="020B0503020102020204" pitchFamily="34" charset="0"/>
                </a:rPr>
                <a:t>tools.mak</a:t>
              </a:r>
            </a:p>
          </p:txBody>
        </p:sp>
        <p:sp>
          <p:nvSpPr>
            <p:cNvPr id="7" name="TextBox 6"/>
            <p:cNvSpPr txBox="1"/>
            <p:nvPr/>
          </p:nvSpPr>
          <p:spPr>
            <a:xfrm>
              <a:off x="569644" y="1634259"/>
              <a:ext cx="1112805" cy="369332"/>
            </a:xfrm>
            <a:prstGeom prst="rect">
              <a:avLst/>
            </a:prstGeom>
            <a:noFill/>
          </p:spPr>
          <p:txBody>
            <a:bodyPr wrap="none" rtlCol="0">
              <a:spAutoFit/>
            </a:bodyPr>
            <a:lstStyle/>
            <a:p>
              <a:r>
                <a:rPr lang="de-DE" dirty="0">
                  <a:solidFill>
                    <a:srgbClr val="009A9B"/>
                  </a:solidFill>
                  <a:latin typeface="Franklin Gothic Demi" panose="020B0703020102020204" pitchFamily="34" charset="0"/>
                </a:rPr>
                <a:t>Project A</a:t>
              </a:r>
              <a:endParaRPr lang="en-US" dirty="0">
                <a:solidFill>
                  <a:srgbClr val="009A9B"/>
                </a:solidFill>
                <a:latin typeface="Franklin Gothic Demi" panose="020B0703020102020204" pitchFamily="34" charset="0"/>
              </a:endParaRPr>
            </a:p>
          </p:txBody>
        </p:sp>
      </p:grpSp>
      <p:grpSp>
        <p:nvGrpSpPr>
          <p:cNvPr id="11" name="Group 10"/>
          <p:cNvGrpSpPr/>
          <p:nvPr/>
        </p:nvGrpSpPr>
        <p:grpSpPr>
          <a:xfrm>
            <a:off x="1654720" y="3767975"/>
            <a:ext cx="2038506" cy="2123658"/>
            <a:chOff x="1656458" y="3761301"/>
            <a:chExt cx="2038506" cy="2123658"/>
          </a:xfrm>
        </p:grpSpPr>
        <p:sp>
          <p:nvSpPr>
            <p:cNvPr id="9" name="TextBox 8"/>
            <p:cNvSpPr txBox="1"/>
            <p:nvPr/>
          </p:nvSpPr>
          <p:spPr>
            <a:xfrm>
              <a:off x="1763336" y="4130633"/>
              <a:ext cx="1931628" cy="1754326"/>
            </a:xfrm>
            <a:prstGeom prst="rect">
              <a:avLst/>
            </a:prstGeom>
            <a:ln>
              <a:solidFill>
                <a:srgbClr val="00AAA7"/>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latin typeface="Franklin Gothic Book" panose="020B0503020102020204" pitchFamily="34" charset="0"/>
                </a:rPr>
                <a:t>src</a:t>
              </a:r>
              <a:r>
                <a:rPr lang="en-US" dirty="0">
                  <a:latin typeface="Franklin Gothic Book" panose="020B0503020102020204" pitchFamily="34" charset="0"/>
                </a:rPr>
                <a:t>/</a:t>
              </a:r>
            </a:p>
            <a:p>
              <a:pPr marL="273050" lvl="1"/>
              <a:r>
                <a:rPr lang="en-US" dirty="0">
                  <a:latin typeface="Franklin Gothic Book" panose="020B0503020102020204" pitchFamily="34" charset="0"/>
                </a:rPr>
                <a:t>component-1/</a:t>
              </a:r>
            </a:p>
            <a:p>
              <a:pPr indent="-184150"/>
              <a:r>
                <a:rPr lang="en-US" dirty="0">
                  <a:latin typeface="Franklin Gothic Book" panose="020B0503020102020204" pitchFamily="34" charset="0"/>
                </a:rPr>
                <a:t>config.mak</a:t>
              </a:r>
            </a:p>
            <a:p>
              <a:r>
                <a:rPr lang="en-US" dirty="0" err="1">
                  <a:latin typeface="Franklin Gothic Book" panose="020B0503020102020204" pitchFamily="34" charset="0"/>
                </a:rPr>
                <a:t>Makefile</a:t>
              </a:r>
              <a:endParaRPr lang="en-US" dirty="0">
                <a:latin typeface="Franklin Gothic Book" panose="020B0503020102020204" pitchFamily="34" charset="0"/>
              </a:endParaRPr>
            </a:p>
            <a:p>
              <a:r>
                <a:rPr lang="en-US" dirty="0">
                  <a:latin typeface="Franklin Gothic Book" panose="020B0503020102020204" pitchFamily="34" charset="0"/>
                </a:rPr>
                <a:t>parts.mak</a:t>
              </a:r>
            </a:p>
            <a:p>
              <a:r>
                <a:rPr lang="en-US" dirty="0">
                  <a:latin typeface="Franklin Gothic Book" panose="020B0503020102020204" pitchFamily="34" charset="0"/>
                </a:rPr>
                <a:t>tools.mak</a:t>
              </a:r>
            </a:p>
          </p:txBody>
        </p:sp>
        <p:sp>
          <p:nvSpPr>
            <p:cNvPr id="10" name="TextBox 9"/>
            <p:cNvSpPr txBox="1"/>
            <p:nvPr/>
          </p:nvSpPr>
          <p:spPr>
            <a:xfrm>
              <a:off x="1656458" y="3761301"/>
              <a:ext cx="1122423" cy="369332"/>
            </a:xfrm>
            <a:prstGeom prst="rect">
              <a:avLst/>
            </a:prstGeom>
            <a:noFill/>
          </p:spPr>
          <p:txBody>
            <a:bodyPr wrap="none" rtlCol="0">
              <a:spAutoFit/>
            </a:bodyPr>
            <a:lstStyle/>
            <a:p>
              <a:r>
                <a:rPr lang="de-DE" dirty="0">
                  <a:solidFill>
                    <a:srgbClr val="009A9B"/>
                  </a:solidFill>
                  <a:latin typeface="Franklin Gothic Demi" panose="020B0703020102020204" pitchFamily="34" charset="0"/>
                </a:rPr>
                <a:t>Project B</a:t>
              </a:r>
              <a:endParaRPr lang="en-US" dirty="0">
                <a:solidFill>
                  <a:srgbClr val="009A9B"/>
                </a:solidFill>
                <a:latin typeface="Franklin Gothic Demi" panose="020B0703020102020204" pitchFamily="34" charset="0"/>
              </a:endParaRPr>
            </a:p>
          </p:txBody>
        </p:sp>
      </p:grpSp>
      <p:grpSp>
        <p:nvGrpSpPr>
          <p:cNvPr id="2" name="Group 1"/>
          <p:cNvGrpSpPr/>
          <p:nvPr/>
        </p:nvGrpSpPr>
        <p:grpSpPr>
          <a:xfrm>
            <a:off x="1575641" y="1196254"/>
            <a:ext cx="8924183" cy="1622942"/>
            <a:chOff x="1575641" y="1196254"/>
            <a:chExt cx="8924183" cy="1622942"/>
          </a:xfrm>
        </p:grpSpPr>
        <p:sp>
          <p:nvSpPr>
            <p:cNvPr id="13" name="Oval 12"/>
            <p:cNvSpPr/>
            <p:nvPr/>
          </p:nvSpPr>
          <p:spPr>
            <a:xfrm>
              <a:off x="1575641" y="1196254"/>
              <a:ext cx="2295713" cy="976616"/>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204111" y="1842580"/>
              <a:ext cx="2295713" cy="976616"/>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13" idx="6"/>
              <a:endCxn id="14" idx="2"/>
            </p:cNvCxnSpPr>
            <p:nvPr/>
          </p:nvCxnSpPr>
          <p:spPr>
            <a:xfrm>
              <a:off x="3871354" y="1684562"/>
              <a:ext cx="4332757" cy="646326"/>
            </a:xfrm>
            <a:prstGeom prst="straightConnector1">
              <a:avLst/>
            </a:prstGeom>
            <a:ln>
              <a:solidFill>
                <a:srgbClr val="00AAA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575643" y="2819196"/>
            <a:ext cx="8878417" cy="2005504"/>
            <a:chOff x="1575643" y="2819196"/>
            <a:chExt cx="8878417" cy="2005504"/>
          </a:xfrm>
        </p:grpSpPr>
        <p:sp>
          <p:nvSpPr>
            <p:cNvPr id="17" name="Oval 16"/>
            <p:cNvSpPr/>
            <p:nvPr/>
          </p:nvSpPr>
          <p:spPr>
            <a:xfrm>
              <a:off x="1575643" y="4180114"/>
              <a:ext cx="2295713" cy="644586"/>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158347" y="2819196"/>
              <a:ext cx="2295713" cy="580503"/>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17" idx="6"/>
              <a:endCxn id="18" idx="2"/>
            </p:cNvCxnSpPr>
            <p:nvPr/>
          </p:nvCxnSpPr>
          <p:spPr>
            <a:xfrm flipV="1">
              <a:off x="3871356" y="3109448"/>
              <a:ext cx="4286991" cy="1392959"/>
            </a:xfrm>
            <a:prstGeom prst="straightConnector1">
              <a:avLst/>
            </a:prstGeom>
            <a:ln>
              <a:solidFill>
                <a:srgbClr val="00AAA7"/>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Oval 30"/>
          <p:cNvSpPr/>
          <p:nvPr/>
        </p:nvSpPr>
        <p:spPr>
          <a:xfrm>
            <a:off x="7802088" y="534385"/>
            <a:ext cx="3194462" cy="1216759"/>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802088" y="3304176"/>
            <a:ext cx="3051959" cy="875938"/>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621796" y="6330719"/>
            <a:ext cx="2295713" cy="362658"/>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112583" y="4372228"/>
            <a:ext cx="2610835" cy="904943"/>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445013" y="4691304"/>
            <a:ext cx="2014624" cy="1243135"/>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27" idx="6"/>
            <a:endCxn id="39" idx="2"/>
          </p:cNvCxnSpPr>
          <p:nvPr/>
        </p:nvCxnSpPr>
        <p:spPr>
          <a:xfrm>
            <a:off x="3459637" y="5312872"/>
            <a:ext cx="4652945" cy="360141"/>
          </a:xfrm>
          <a:prstGeom prst="straightConnector1">
            <a:avLst/>
          </a:prstGeom>
          <a:ln>
            <a:solidFill>
              <a:srgbClr val="00AAA7"/>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1445012" y="2044094"/>
            <a:ext cx="2014625" cy="1298350"/>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a:stCxn id="25" idx="6"/>
            <a:endCxn id="26" idx="2"/>
          </p:cNvCxnSpPr>
          <p:nvPr/>
        </p:nvCxnSpPr>
        <p:spPr>
          <a:xfrm>
            <a:off x="3459637" y="2693269"/>
            <a:ext cx="4652946" cy="2131431"/>
          </a:xfrm>
          <a:prstGeom prst="straightConnector1">
            <a:avLst/>
          </a:prstGeom>
          <a:ln>
            <a:solidFill>
              <a:srgbClr val="00AAA7"/>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8112582" y="5220541"/>
            <a:ext cx="2610835" cy="904943"/>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normAutofit/>
          </a:bodyPr>
          <a:lstStyle/>
          <a:p>
            <a:fld id="{D91705B9-9213-4B4F-BCFF-C5D951B245FF}" type="slidenum">
              <a:rPr lang="en-US" smtClean="0"/>
              <a:pPr/>
              <a:t>9</a:t>
            </a:fld>
            <a:endParaRPr lang="en-US" dirty="0"/>
          </a:p>
        </p:txBody>
      </p:sp>
    </p:spTree>
    <p:extLst>
      <p:ext uri="{BB962C8B-B14F-4D97-AF65-F5344CB8AC3E}">
        <p14:creationId xmlns:p14="http://schemas.microsoft.com/office/powerpoint/2010/main" val="164017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 presetClass="exit" presetSubtype="0" fill="hold" grpId="1" nodeType="withEffect">
                                  <p:stCondLst>
                                    <p:cond delay="0"/>
                                  </p:stCondLst>
                                  <p:childTnLst>
                                    <p:set>
                                      <p:cBhvr>
                                        <p:cTn id="41" dur="1" fill="hold">
                                          <p:stCondLst>
                                            <p:cond delay="0"/>
                                          </p:stCondLst>
                                        </p:cTn>
                                        <p:tgtEl>
                                          <p:spTgt spid="25"/>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9"/>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27"/>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3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31"/>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36"/>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5" grpId="0" animBg="1"/>
      <p:bldP spid="35" grpId="1" animBg="1"/>
      <p:bldP spid="36" grpId="0" animBg="1"/>
      <p:bldP spid="36" grpId="1" animBg="1"/>
      <p:bldP spid="26" grpId="0" animBg="1"/>
      <p:bldP spid="26" grpId="1" animBg="1"/>
      <p:bldP spid="27" grpId="0" animBg="1"/>
      <p:bldP spid="27" grpId="1" animBg="1"/>
      <p:bldP spid="25" grpId="0" animBg="1"/>
      <p:bldP spid="25" grpId="1" animBg="1"/>
      <p:bldP spid="39" grpId="0" animBg="1"/>
      <p:bldP spid="39"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3157</Words>
  <Application>Microsoft Office PowerPoint</Application>
  <PresentationFormat>Breitbild</PresentationFormat>
  <Paragraphs>505</Paragraphs>
  <Slides>22</Slides>
  <Notes>21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22</vt:i4>
      </vt:variant>
    </vt:vector>
  </HeadingPairs>
  <TitlesOfParts>
    <vt:vector size="28" baseType="lpstr">
      <vt:lpstr>Arial</vt:lpstr>
      <vt:lpstr>Calibri</vt:lpstr>
      <vt:lpstr>Calibri Light</vt:lpstr>
      <vt:lpstr>Franklin Gothic Book</vt:lpstr>
      <vt:lpstr>Franklin Gothic Demi</vt:lpstr>
      <vt:lpstr>Office Theme</vt:lpstr>
      <vt:lpstr>In Three Steps to Software Product Lines: a Practical Example from the Automotive Industry</vt:lpstr>
      <vt:lpstr>Agenda</vt:lpstr>
      <vt:lpstr>Motivation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Modularization</vt:lpstr>
      <vt:lpstr>PowerPoint-Präsentation</vt:lpstr>
      <vt:lpstr>PowerPoint-Präsentation</vt:lpstr>
      <vt:lpstr>PowerPoint-Präsentation</vt:lpstr>
      <vt:lpstr>Versioned Dependency Management</vt:lpstr>
      <vt:lpstr>PowerPoint-Präsentation</vt:lpstr>
      <vt:lpstr>Conclusion</vt:lpstr>
      <vt:lpstr>PowerPoint-Präsentation</vt:lpstr>
      <vt:lpstr>PowerPoint-Präsentation</vt:lpstr>
      <vt:lpstr>The end, but there is more …</vt:lpstr>
      <vt:lpstr>Backup</vt:lpstr>
      <vt:lpstr>Transformer</vt:lpstr>
    </vt:vector>
  </TitlesOfParts>
  <Company>Marquardt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Three Steps to Software Product Lines: a Practical Example from the Automotive Industry</dc:title>
  <dc:creator>Guenther, Karsten (SD-RM)</dc:creator>
  <cp:lastModifiedBy>Karsten Günther</cp:lastModifiedBy>
  <cp:revision>131</cp:revision>
  <dcterms:created xsi:type="dcterms:W3CDTF">2022-08-29T12:20:34Z</dcterms:created>
  <dcterms:modified xsi:type="dcterms:W3CDTF">2022-09-14T20:18:19Z</dcterms:modified>
</cp:coreProperties>
</file>